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729" r:id="rId19"/>
    <p:sldId id="300" r:id="rId20"/>
    <p:sldId id="728" r:id="rId21"/>
    <p:sldId id="727" r:id="rId22"/>
    <p:sldId id="726" r:id="rId23"/>
    <p:sldId id="725" r:id="rId24"/>
    <p:sldId id="724" r:id="rId25"/>
    <p:sldId id="730" r:id="rId26"/>
    <p:sldId id="73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DBA5C-F9B6-2B6C-2DEA-E00572F16C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A80CBB-78DE-2AF6-19B6-0EF536C83D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B25BC-7843-7AE6-57E1-3F7502BDE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EA8A-7F90-48D4-BC2E-B387DB7451AB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0884B-26E1-6734-F4A1-BE6C72002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406F5-6B88-FB93-CFCE-A68610A72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EA88D-4709-4447-AEE6-6B2C7AEE6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61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E3AC8-D2F2-1A65-FFBC-2594E216C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DC9CC6-7E66-3A01-BC74-B97E38C87A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006676-CBD5-C779-2154-9B82D3212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EA8A-7F90-48D4-BC2E-B387DB7451AB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D925B-E9F0-5E64-0A83-81A5DE66E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0D80D-D9F7-F8EE-99A1-D322AFBB0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EA88D-4709-4447-AEE6-6B2C7AEE6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0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E96EC3-660C-2CC9-C399-8FBE48C341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07E50E-E24D-C6BE-628D-92CF59C15B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A21EF-E5BA-9997-DACE-4C2755FEC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EA8A-7F90-48D4-BC2E-B387DB7451AB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D8D80-5C03-4DFF-346C-B2CBF8B15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D240F-23C1-E449-A566-084FE4EB6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EA88D-4709-4447-AEE6-6B2C7AEE6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7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E1BE4-4E00-D5AA-61A9-8D79E8216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182C1-92AF-3617-B542-9137BD3FD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432CFE-C4AB-8AA1-938B-7C33865BB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EA8A-7F90-48D4-BC2E-B387DB7451AB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3730A-988E-F0BE-5A2D-F57D820C5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DF8A5-821F-91CA-9718-B32D58046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EA88D-4709-4447-AEE6-6B2C7AEE6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32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48419-5A0A-0AB3-34BB-74314D526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E8EB71-1544-2F77-14D6-733B8FC5A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F3E1A-36C4-CFE1-C376-0560014B3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EA8A-7F90-48D4-BC2E-B387DB7451AB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96C78-BD4F-C956-895A-520C59F31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F9EF8E-78A5-D12E-EA31-1B3689F7C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EA88D-4709-4447-AEE6-6B2C7AEE6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86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88E5D-DB00-8DCA-3BE3-3D593222D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FDFEE-5F52-1C62-3A12-574D99A3D8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D712ED-4EDE-164E-8D32-00542C1B73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B07CB8-7B63-E6A7-63A8-6DE7D0492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EA8A-7F90-48D4-BC2E-B387DB7451AB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E3F90B-5634-8964-AD5E-1DD44C334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1B3419-3ED2-959A-9B75-61B930D44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EA88D-4709-4447-AEE6-6B2C7AEE6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B8F9A-3DFE-3D26-2D02-DB2ADFCD9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9BF19C-5FE4-5849-A497-0982D76B1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6A9878-63F5-155E-D100-68F862694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505ECD-C44E-E392-EC83-AC11BD5B8C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1C317-727C-D222-0AFF-4C84938B10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5ED8AC-0638-157D-63AF-CE4F81322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EA8A-7F90-48D4-BC2E-B387DB7451AB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28CB0E-EC50-0538-A7DA-E113E3C2D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A15855-63A8-F63D-94F8-92F881192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EA88D-4709-4447-AEE6-6B2C7AEE6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352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D516A-0141-3E2B-8DE7-0D1C5FFCF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49ACF4-508D-5F75-3535-E924B3887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EA8A-7F90-48D4-BC2E-B387DB7451AB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99B090-31E5-E6D1-1417-228459DE5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E8FE52-4FE0-AAF1-6383-632E0C61A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EA88D-4709-4447-AEE6-6B2C7AEE6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40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7C8CC2-BA1B-3D7A-221E-73EF72494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EA8A-7F90-48D4-BC2E-B387DB7451AB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736E43-CF36-F19D-9409-935C1A18D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944175-DA60-ADBF-D52D-38F653CD4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EA88D-4709-4447-AEE6-6B2C7AEE6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20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379F7-4873-85A8-9F92-C5328A405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A89D2-F841-C9FF-B698-B337886E0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32A34B-6934-27E3-5759-45B29260F7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638A65-F07D-E9D8-1F13-C19EA5204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EA8A-7F90-48D4-BC2E-B387DB7451AB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38AF81-7DBB-6C50-5B8C-EB98695D5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908A0A-0C86-E74A-A43F-F199B912F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EA88D-4709-4447-AEE6-6B2C7AEE6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29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12F8B-2C35-BB3C-B043-DE7AE7A0C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33AC2A-010C-5A26-8A60-34E4157310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9ADABC-47EE-69E7-94BD-BCF267D51C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E79438-A91C-4ADC-E93C-F2D034B7C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EA8A-7F90-48D4-BC2E-B387DB7451AB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3C2AD3-5D39-F2AD-F370-801392687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7447A7-510E-7E6F-A92B-301CA942C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EA88D-4709-4447-AEE6-6B2C7AEE6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17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257BC8-0D18-08B1-2AEA-A9CC90097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94D9B8-7B46-04A8-E1BB-950639ACC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B1412-A143-76C8-6177-A7EE75F53C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AEA8A-7F90-48D4-BC2E-B387DB7451AB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01441-5A79-B0B9-66D8-4FB2DCD86A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0F8B3-61EA-9AB3-FD72-6E40D82FDB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EA88D-4709-4447-AEE6-6B2C7AEE6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71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9CABB-1088-F6F1-02C8-2EA962724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                                                         </a:t>
            </a:r>
            <a:r>
              <a:rPr lang="en-US" sz="8000" dirty="0"/>
              <a:t>Religious Liberty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A285F2-9FD3-6C7F-772B-F54436724E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3255963"/>
          </a:xfrm>
        </p:spPr>
        <p:txBody>
          <a:bodyPr/>
          <a:lstStyle/>
          <a:p>
            <a:r>
              <a:rPr lang="en-US" sz="4000" dirty="0"/>
              <a:t>Navigating Through Politics</a:t>
            </a:r>
            <a:br>
              <a:rPr lang="en-US" dirty="0"/>
            </a:br>
            <a:r>
              <a:rPr lang="en-US" sz="3200" dirty="0"/>
              <a:t>Lessons From Adventist History</a:t>
            </a:r>
          </a:p>
          <a:p>
            <a:r>
              <a:rPr lang="en-US" sz="3200" dirty="0"/>
              <a:t>by Pastor Justin Kim</a:t>
            </a:r>
            <a:br>
              <a:rPr lang="en-US" sz="3200" dirty="0"/>
            </a:br>
            <a:r>
              <a:rPr lang="en-US" sz="2800" dirty="0"/>
              <a:t>Editor &amp; Executive Director: Adventist Review Ministries</a:t>
            </a:r>
            <a:br>
              <a:rPr lang="en-US" sz="2800" dirty="0"/>
            </a:br>
            <a:r>
              <a:rPr lang="en-US" sz="2800" dirty="0"/>
              <a:t>Co-founder: Generation of Youth for Christ (GYC)</a:t>
            </a:r>
          </a:p>
        </p:txBody>
      </p:sp>
    </p:spTree>
    <p:extLst>
      <p:ext uri="{BB962C8B-B14F-4D97-AF65-F5344CB8AC3E}">
        <p14:creationId xmlns:p14="http://schemas.microsoft.com/office/powerpoint/2010/main" val="3634467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79E4-B310-C064-AB9F-640D88D56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3D853-1F09-E34B-8C01-5DBE7CC6A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What is the church’s role?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Prepare the members</a:t>
            </a:r>
          </a:p>
        </p:txBody>
      </p:sp>
    </p:spTree>
    <p:extLst>
      <p:ext uri="{BB962C8B-B14F-4D97-AF65-F5344CB8AC3E}">
        <p14:creationId xmlns:p14="http://schemas.microsoft.com/office/powerpoint/2010/main" val="837146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79E4-B310-C064-AB9F-640D88D56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3D853-1F09-E34B-8C01-5DBE7CC6A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What power does the church have?</a:t>
            </a:r>
          </a:p>
        </p:txBody>
      </p:sp>
    </p:spTree>
    <p:extLst>
      <p:ext uri="{BB962C8B-B14F-4D97-AF65-F5344CB8AC3E}">
        <p14:creationId xmlns:p14="http://schemas.microsoft.com/office/powerpoint/2010/main" val="3643520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79E4-B310-C064-AB9F-640D88D56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3D853-1F09-E34B-8C01-5DBE7CC6A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What power does the church have?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b="1" dirty="0"/>
              <a:t>CONVERSION</a:t>
            </a:r>
          </a:p>
        </p:txBody>
      </p:sp>
    </p:spTree>
    <p:extLst>
      <p:ext uri="{BB962C8B-B14F-4D97-AF65-F5344CB8AC3E}">
        <p14:creationId xmlns:p14="http://schemas.microsoft.com/office/powerpoint/2010/main" val="4004318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79E4-B310-C064-AB9F-640D88D56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Matthew 22:21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3D853-1F09-E34B-8C01-5DBE7CC6A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000000"/>
                </a:solidFill>
                <a:latin typeface="system-ui"/>
              </a:rPr>
              <a:t>Render to Caesar the things that are Caesar’s,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rgbClr val="000000"/>
                </a:solidFill>
                <a:latin typeface="system-ui"/>
              </a:rPr>
              <a:t>and to God the things that are God's.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76175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79E4-B310-C064-AB9F-640D88D56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3D853-1F09-E34B-8C01-5DBE7CC6A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One role of the state is to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 Allow religion to be free</a:t>
            </a:r>
          </a:p>
          <a:p>
            <a:pPr marL="0" indent="0" algn="ctr">
              <a:buNone/>
            </a:pPr>
            <a:r>
              <a:rPr lang="en-US" sz="4000" dirty="0"/>
              <a:t>To carry out its mission</a:t>
            </a:r>
          </a:p>
        </p:txBody>
      </p:sp>
    </p:spTree>
    <p:extLst>
      <p:ext uri="{BB962C8B-B14F-4D97-AF65-F5344CB8AC3E}">
        <p14:creationId xmlns:p14="http://schemas.microsoft.com/office/powerpoint/2010/main" val="1223385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79E4-B310-C064-AB9F-640D88D56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3D853-1F09-E34B-8C01-5DBE7CC6A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One role not given to the state is to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Force citizens to </a:t>
            </a:r>
          </a:p>
          <a:p>
            <a:pPr marL="0" indent="0" algn="ctr">
              <a:buNone/>
            </a:pPr>
            <a:r>
              <a:rPr lang="en-US" sz="4000" dirty="0"/>
              <a:t>participate In religion</a:t>
            </a:r>
          </a:p>
        </p:txBody>
      </p:sp>
    </p:spTree>
    <p:extLst>
      <p:ext uri="{BB962C8B-B14F-4D97-AF65-F5344CB8AC3E}">
        <p14:creationId xmlns:p14="http://schemas.microsoft.com/office/powerpoint/2010/main" val="3695506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79E4-B310-C064-AB9F-640D88D56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3D853-1F09-E34B-8C01-5DBE7CC6A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“apoliticism” is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Political disengagement </a:t>
            </a:r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238230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79E4-B310-C064-AB9F-640D88D56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3D853-1F09-E34B-8C01-5DBE7CC6A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Prohibition motivated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Political engagement </a:t>
            </a:r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46011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79E4-B310-C064-AB9F-640D88D56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90600"/>
          </a:xfrm>
        </p:spPr>
        <p:txBody>
          <a:bodyPr/>
          <a:lstStyle/>
          <a:p>
            <a:pPr algn="ctr"/>
            <a:r>
              <a:rPr lang="en-US" b="1" dirty="0"/>
              <a:t>Seven Practical Principles in Religious Liberty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3D853-1F09-E34B-8C01-5DBE7CC6A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0601"/>
            <a:ext cx="10515600" cy="5706292"/>
          </a:xfrm>
        </p:spPr>
        <p:txBody>
          <a:bodyPr>
            <a:normAutofit/>
          </a:bodyPr>
          <a:lstStyle/>
          <a:p>
            <a:pPr marL="742932" indent="-742932" algn="ctr">
              <a:buAutoNum type="arabicPeriod"/>
            </a:pPr>
            <a:r>
              <a:rPr lang="en-US" sz="4267" dirty="0"/>
              <a:t>Vote for Virtue</a:t>
            </a:r>
          </a:p>
          <a:p>
            <a:pPr marL="742932" indent="-742932" algn="ctr">
              <a:buAutoNum type="arabicPeriod"/>
            </a:pPr>
            <a:endParaRPr lang="en-US" sz="4267" dirty="0"/>
          </a:p>
        </p:txBody>
      </p:sp>
    </p:spTree>
    <p:extLst>
      <p:ext uri="{BB962C8B-B14F-4D97-AF65-F5344CB8AC3E}">
        <p14:creationId xmlns:p14="http://schemas.microsoft.com/office/powerpoint/2010/main" val="13451531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79E4-B310-C064-AB9F-640D88D56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90600"/>
          </a:xfrm>
        </p:spPr>
        <p:txBody>
          <a:bodyPr/>
          <a:lstStyle/>
          <a:p>
            <a:pPr algn="ctr"/>
            <a:r>
              <a:rPr lang="en-US" b="1" dirty="0"/>
              <a:t>Seven Practical Principles in Religious Liberty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3D853-1F09-E34B-8C01-5DBE7CC6A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0601"/>
            <a:ext cx="10515600" cy="5706292"/>
          </a:xfrm>
        </p:spPr>
        <p:txBody>
          <a:bodyPr>
            <a:normAutofit/>
          </a:bodyPr>
          <a:lstStyle/>
          <a:p>
            <a:pPr marL="742932" indent="-742932" algn="ctr">
              <a:buAutoNum type="arabicPeriod"/>
            </a:pPr>
            <a:r>
              <a:rPr lang="en-US" sz="4267" dirty="0"/>
              <a:t>Vote for Virtue</a:t>
            </a:r>
          </a:p>
          <a:p>
            <a:pPr marL="742932" indent="-742932" algn="ctr">
              <a:buAutoNum type="arabicPeriod"/>
            </a:pPr>
            <a:r>
              <a:rPr lang="en-US" sz="4267" dirty="0"/>
              <a:t>Voting is Private and Personal</a:t>
            </a:r>
          </a:p>
          <a:p>
            <a:pPr marL="742932" indent="-742932" algn="ctr">
              <a:buAutoNum type="arabicPeriod"/>
            </a:pPr>
            <a:endParaRPr lang="en-US" sz="4267" dirty="0"/>
          </a:p>
        </p:txBody>
      </p:sp>
    </p:spTree>
    <p:extLst>
      <p:ext uri="{BB962C8B-B14F-4D97-AF65-F5344CB8AC3E}">
        <p14:creationId xmlns:p14="http://schemas.microsoft.com/office/powerpoint/2010/main" val="4275510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79E4-B310-C064-AB9F-640D88D56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3D853-1F09-E34B-8C01-5DBE7CC6A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Written as an article for publication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Advocates safe principles for dealing with politics</a:t>
            </a:r>
          </a:p>
          <a:p>
            <a:pPr marL="0" indent="0" algn="ctr">
              <a:buNone/>
            </a:pPr>
            <a:r>
              <a:rPr lang="en-US" sz="4000" dirty="0"/>
              <a:t>Not recommending political positions</a:t>
            </a:r>
          </a:p>
        </p:txBody>
      </p:sp>
    </p:spTree>
    <p:extLst>
      <p:ext uri="{BB962C8B-B14F-4D97-AF65-F5344CB8AC3E}">
        <p14:creationId xmlns:p14="http://schemas.microsoft.com/office/powerpoint/2010/main" val="3497619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79E4-B310-C064-AB9F-640D88D56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90600"/>
          </a:xfrm>
        </p:spPr>
        <p:txBody>
          <a:bodyPr/>
          <a:lstStyle/>
          <a:p>
            <a:pPr algn="ctr"/>
            <a:r>
              <a:rPr lang="en-US" b="1" dirty="0"/>
              <a:t>Seven Practical Principles in Religious Liberty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3D853-1F09-E34B-8C01-5DBE7CC6A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0601"/>
            <a:ext cx="10515600" cy="5706292"/>
          </a:xfrm>
        </p:spPr>
        <p:txBody>
          <a:bodyPr>
            <a:normAutofit/>
          </a:bodyPr>
          <a:lstStyle/>
          <a:p>
            <a:pPr marL="742932" indent="-742932" algn="ctr">
              <a:buAutoNum type="arabicPeriod"/>
            </a:pPr>
            <a:r>
              <a:rPr lang="en-US" sz="4267" dirty="0"/>
              <a:t>Vote for Virtue</a:t>
            </a:r>
          </a:p>
          <a:p>
            <a:pPr marL="742932" indent="-742932" algn="ctr">
              <a:buAutoNum type="arabicPeriod"/>
            </a:pPr>
            <a:r>
              <a:rPr lang="en-US" sz="4267" dirty="0"/>
              <a:t>Voting is Private and Personal</a:t>
            </a:r>
          </a:p>
          <a:p>
            <a:pPr marL="742932" indent="-742932" algn="ctr">
              <a:buAutoNum type="arabicPeriod"/>
            </a:pPr>
            <a:r>
              <a:rPr lang="en-US" sz="4267" dirty="0"/>
              <a:t>Avoid Political Parties</a:t>
            </a:r>
          </a:p>
          <a:p>
            <a:pPr marL="742932" indent="-742932" algn="ctr">
              <a:buAutoNum type="arabicPeriod"/>
            </a:pPr>
            <a:endParaRPr lang="en-US" sz="4267" dirty="0"/>
          </a:p>
        </p:txBody>
      </p:sp>
    </p:spTree>
    <p:extLst>
      <p:ext uri="{BB962C8B-B14F-4D97-AF65-F5344CB8AC3E}">
        <p14:creationId xmlns:p14="http://schemas.microsoft.com/office/powerpoint/2010/main" val="20932931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79E4-B310-C064-AB9F-640D88D56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90600"/>
          </a:xfrm>
        </p:spPr>
        <p:txBody>
          <a:bodyPr/>
          <a:lstStyle/>
          <a:p>
            <a:pPr algn="ctr"/>
            <a:r>
              <a:rPr lang="en-US" b="1" dirty="0"/>
              <a:t>Seven Practical Principles in Religious Liberty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3D853-1F09-E34B-8C01-5DBE7CC6A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0601"/>
            <a:ext cx="10515600" cy="5706292"/>
          </a:xfrm>
        </p:spPr>
        <p:txBody>
          <a:bodyPr>
            <a:normAutofit/>
          </a:bodyPr>
          <a:lstStyle/>
          <a:p>
            <a:pPr marL="742932" indent="-742932" algn="ctr">
              <a:buAutoNum type="arabicPeriod"/>
            </a:pPr>
            <a:r>
              <a:rPr lang="en-US" sz="4267" dirty="0"/>
              <a:t>Vote for Virtue</a:t>
            </a:r>
          </a:p>
          <a:p>
            <a:pPr marL="742932" indent="-742932" algn="ctr">
              <a:buAutoNum type="arabicPeriod"/>
            </a:pPr>
            <a:r>
              <a:rPr lang="en-US" sz="4267" dirty="0"/>
              <a:t>Voting is Private and Personal</a:t>
            </a:r>
          </a:p>
          <a:p>
            <a:pPr marL="742932" indent="-742932" algn="ctr">
              <a:buAutoNum type="arabicPeriod"/>
            </a:pPr>
            <a:r>
              <a:rPr lang="en-US" sz="4267" dirty="0"/>
              <a:t>Avoid Political Parties</a:t>
            </a:r>
          </a:p>
          <a:p>
            <a:pPr marL="742932" indent="-742932" algn="ctr">
              <a:buAutoNum type="arabicPeriod"/>
            </a:pPr>
            <a:r>
              <a:rPr lang="en-US" sz="4267" dirty="0"/>
              <a:t> Avoid Political Questions</a:t>
            </a:r>
          </a:p>
        </p:txBody>
      </p:sp>
    </p:spTree>
    <p:extLst>
      <p:ext uri="{BB962C8B-B14F-4D97-AF65-F5344CB8AC3E}">
        <p14:creationId xmlns:p14="http://schemas.microsoft.com/office/powerpoint/2010/main" val="34545670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79E4-B310-C064-AB9F-640D88D56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90600"/>
          </a:xfrm>
        </p:spPr>
        <p:txBody>
          <a:bodyPr/>
          <a:lstStyle/>
          <a:p>
            <a:pPr algn="ctr"/>
            <a:r>
              <a:rPr lang="en-US" b="1" dirty="0"/>
              <a:t>Seven Practical Principles in Religious Liberty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3D853-1F09-E34B-8C01-5DBE7CC6A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0601"/>
            <a:ext cx="10515600" cy="5706292"/>
          </a:xfrm>
        </p:spPr>
        <p:txBody>
          <a:bodyPr>
            <a:normAutofit/>
          </a:bodyPr>
          <a:lstStyle/>
          <a:p>
            <a:pPr marL="742932" indent="-742932" algn="ctr">
              <a:buAutoNum type="arabicPeriod"/>
            </a:pPr>
            <a:r>
              <a:rPr lang="en-US" sz="4267" dirty="0"/>
              <a:t>Vote for Virtue</a:t>
            </a:r>
          </a:p>
          <a:p>
            <a:pPr marL="742932" indent="-742932" algn="ctr">
              <a:buAutoNum type="arabicPeriod"/>
            </a:pPr>
            <a:r>
              <a:rPr lang="en-US" sz="4267" dirty="0"/>
              <a:t>Voting is Private and Personal</a:t>
            </a:r>
          </a:p>
          <a:p>
            <a:pPr marL="742932" indent="-742932" algn="ctr">
              <a:buAutoNum type="arabicPeriod"/>
            </a:pPr>
            <a:r>
              <a:rPr lang="en-US" sz="4267" dirty="0"/>
              <a:t>Avoid Political Parties</a:t>
            </a:r>
          </a:p>
          <a:p>
            <a:pPr marL="742932" indent="-742932" algn="ctr">
              <a:buAutoNum type="arabicPeriod"/>
            </a:pPr>
            <a:r>
              <a:rPr lang="en-US" sz="4267" dirty="0"/>
              <a:t> Avoid Political Questions</a:t>
            </a:r>
          </a:p>
          <a:p>
            <a:pPr marL="742932" indent="-742932" algn="ctr">
              <a:buAutoNum type="arabicPeriod"/>
            </a:pPr>
            <a:r>
              <a:rPr lang="en-US" sz="4267" dirty="0"/>
              <a:t>Vote as From and Adventist Framework</a:t>
            </a:r>
          </a:p>
        </p:txBody>
      </p:sp>
    </p:spTree>
    <p:extLst>
      <p:ext uri="{BB962C8B-B14F-4D97-AF65-F5344CB8AC3E}">
        <p14:creationId xmlns:p14="http://schemas.microsoft.com/office/powerpoint/2010/main" val="25484882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79E4-B310-C064-AB9F-640D88D56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90600"/>
          </a:xfrm>
        </p:spPr>
        <p:txBody>
          <a:bodyPr/>
          <a:lstStyle/>
          <a:p>
            <a:pPr algn="ctr"/>
            <a:r>
              <a:rPr lang="en-US" b="1" dirty="0"/>
              <a:t>Seven Practical Principles in Religious Liberty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3D853-1F09-E34B-8C01-5DBE7CC6A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0601"/>
            <a:ext cx="10515600" cy="5706292"/>
          </a:xfrm>
        </p:spPr>
        <p:txBody>
          <a:bodyPr>
            <a:normAutofit/>
          </a:bodyPr>
          <a:lstStyle/>
          <a:p>
            <a:pPr marL="742932" indent="-742932" algn="ctr">
              <a:buAutoNum type="arabicPeriod"/>
            </a:pPr>
            <a:r>
              <a:rPr lang="en-US" sz="4267" dirty="0"/>
              <a:t>Vote for Virtue</a:t>
            </a:r>
          </a:p>
          <a:p>
            <a:pPr marL="742932" indent="-742932" algn="ctr">
              <a:buAutoNum type="arabicPeriod"/>
            </a:pPr>
            <a:r>
              <a:rPr lang="en-US" sz="4267" dirty="0"/>
              <a:t>Voting is Private and Personal</a:t>
            </a:r>
          </a:p>
          <a:p>
            <a:pPr marL="742932" indent="-742932" algn="ctr">
              <a:buAutoNum type="arabicPeriod"/>
            </a:pPr>
            <a:r>
              <a:rPr lang="en-US" sz="4267" dirty="0"/>
              <a:t>Avoid Political Parties</a:t>
            </a:r>
          </a:p>
          <a:p>
            <a:pPr marL="742932" indent="-742932" algn="ctr">
              <a:buAutoNum type="arabicPeriod"/>
            </a:pPr>
            <a:r>
              <a:rPr lang="en-US" sz="4267" dirty="0"/>
              <a:t> Avoid Political Questions</a:t>
            </a:r>
          </a:p>
          <a:p>
            <a:pPr marL="742932" indent="-742932" algn="ctr">
              <a:buAutoNum type="arabicPeriod"/>
            </a:pPr>
            <a:r>
              <a:rPr lang="en-US" sz="4267" dirty="0"/>
              <a:t>Vote as From and Adventist Framework</a:t>
            </a:r>
          </a:p>
          <a:p>
            <a:pPr marL="742932" indent="-742932" algn="ctr">
              <a:buAutoNum type="arabicPeriod"/>
            </a:pPr>
            <a:r>
              <a:rPr lang="en-US" sz="4267" dirty="0"/>
              <a:t>Get Involved as an Adventist</a:t>
            </a:r>
          </a:p>
        </p:txBody>
      </p:sp>
    </p:spTree>
    <p:extLst>
      <p:ext uri="{BB962C8B-B14F-4D97-AF65-F5344CB8AC3E}">
        <p14:creationId xmlns:p14="http://schemas.microsoft.com/office/powerpoint/2010/main" val="34409736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79E4-B310-C064-AB9F-640D88D56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90600"/>
          </a:xfrm>
        </p:spPr>
        <p:txBody>
          <a:bodyPr/>
          <a:lstStyle/>
          <a:p>
            <a:pPr algn="ctr"/>
            <a:r>
              <a:rPr lang="en-US" b="1" dirty="0"/>
              <a:t>Seven Practical Principles in Religious Liberty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3D853-1F09-E34B-8C01-5DBE7CC6A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0601"/>
            <a:ext cx="10515600" cy="5706292"/>
          </a:xfrm>
        </p:spPr>
        <p:txBody>
          <a:bodyPr>
            <a:normAutofit/>
          </a:bodyPr>
          <a:lstStyle/>
          <a:p>
            <a:pPr marL="742932" indent="-742932" algn="ctr">
              <a:buAutoNum type="arabicPeriod"/>
            </a:pPr>
            <a:r>
              <a:rPr lang="en-US" sz="4267" dirty="0"/>
              <a:t>Vote for Virtue</a:t>
            </a:r>
          </a:p>
          <a:p>
            <a:pPr marL="742932" indent="-742932" algn="ctr">
              <a:buAutoNum type="arabicPeriod"/>
            </a:pPr>
            <a:r>
              <a:rPr lang="en-US" sz="4267" dirty="0"/>
              <a:t>Voting is Private and Personal</a:t>
            </a:r>
          </a:p>
          <a:p>
            <a:pPr marL="742932" indent="-742932" algn="ctr">
              <a:buAutoNum type="arabicPeriod"/>
            </a:pPr>
            <a:r>
              <a:rPr lang="en-US" sz="4267" dirty="0"/>
              <a:t>Avoid Political Parties</a:t>
            </a:r>
          </a:p>
          <a:p>
            <a:pPr marL="742932" indent="-742932" algn="ctr">
              <a:buAutoNum type="arabicPeriod"/>
            </a:pPr>
            <a:r>
              <a:rPr lang="en-US" sz="4267" dirty="0"/>
              <a:t> Avoid Political Questions</a:t>
            </a:r>
          </a:p>
          <a:p>
            <a:pPr marL="742932" indent="-742932" algn="ctr">
              <a:buAutoNum type="arabicPeriod"/>
            </a:pPr>
            <a:r>
              <a:rPr lang="en-US" sz="4267" dirty="0"/>
              <a:t>Vote as From and Adventist Framework</a:t>
            </a:r>
          </a:p>
          <a:p>
            <a:pPr marL="742932" indent="-742932" algn="ctr">
              <a:buAutoNum type="arabicPeriod"/>
            </a:pPr>
            <a:r>
              <a:rPr lang="en-US" sz="4267" dirty="0"/>
              <a:t>Get Involved as an Adventist</a:t>
            </a:r>
          </a:p>
          <a:p>
            <a:pPr marL="742932" indent="-742932" algn="ctr">
              <a:buAutoNum type="arabicPeriod"/>
            </a:pPr>
            <a:r>
              <a:rPr lang="en-US" sz="4267" dirty="0"/>
              <a:t>Rely on Sacred Faith</a:t>
            </a:r>
          </a:p>
        </p:txBody>
      </p:sp>
    </p:spTree>
    <p:extLst>
      <p:ext uri="{BB962C8B-B14F-4D97-AF65-F5344CB8AC3E}">
        <p14:creationId xmlns:p14="http://schemas.microsoft.com/office/powerpoint/2010/main" val="2625899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79E4-B310-C064-AB9F-640D88D56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93800"/>
          </a:xfrm>
        </p:spPr>
        <p:txBody>
          <a:bodyPr/>
          <a:lstStyle/>
          <a:p>
            <a:pPr algn="ctr"/>
            <a:r>
              <a:rPr lang="en-US" b="1" dirty="0"/>
              <a:t>The Church’s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3D853-1F09-E34B-8C01-5DBE7CC6A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1193801"/>
            <a:ext cx="10769600" cy="5503092"/>
          </a:xfrm>
        </p:spPr>
        <p:txBody>
          <a:bodyPr>
            <a:noAutofit/>
          </a:bodyPr>
          <a:lstStyle/>
          <a:p>
            <a:pPr marL="742932" indent="-742932">
              <a:lnSpc>
                <a:spcPct val="80000"/>
              </a:lnSpc>
              <a:spcBef>
                <a:spcPts val="800"/>
              </a:spcBef>
              <a:buAutoNum type="arabicPeriod"/>
            </a:pPr>
            <a:r>
              <a:rPr lang="en-US" sz="4267" dirty="0"/>
              <a:t>Stay out of politics – except for prohibition</a:t>
            </a:r>
          </a:p>
          <a:p>
            <a:pPr marL="742932" indent="-742932">
              <a:lnSpc>
                <a:spcPct val="80000"/>
              </a:lnSpc>
              <a:spcBef>
                <a:spcPts val="800"/>
              </a:spcBef>
              <a:buAutoNum type="arabicPeriod"/>
            </a:pPr>
            <a:r>
              <a:rPr lang="en-US" sz="4267" dirty="0"/>
              <a:t>Stay out of politics – except for abortion</a:t>
            </a:r>
          </a:p>
          <a:p>
            <a:pPr marL="742932" indent="-742932">
              <a:lnSpc>
                <a:spcPct val="80000"/>
              </a:lnSpc>
              <a:spcBef>
                <a:spcPts val="800"/>
              </a:spcBef>
              <a:buAutoNum type="arabicPeriod"/>
            </a:pPr>
            <a:r>
              <a:rPr lang="en-US" sz="4267" dirty="0"/>
              <a:t>Stay out of politics – except for same-sex marriage</a:t>
            </a:r>
          </a:p>
          <a:p>
            <a:pPr marL="742932" indent="-742932">
              <a:lnSpc>
                <a:spcPct val="80000"/>
              </a:lnSpc>
              <a:spcBef>
                <a:spcPts val="800"/>
              </a:spcBef>
              <a:buAutoNum type="arabicPeriod"/>
            </a:pPr>
            <a:r>
              <a:rPr lang="en-US" sz="4267" dirty="0"/>
              <a:t>Stay out of politics – except for legalizing marijuana</a:t>
            </a:r>
          </a:p>
          <a:p>
            <a:pPr marL="742932" indent="-742932">
              <a:lnSpc>
                <a:spcPct val="80000"/>
              </a:lnSpc>
              <a:spcBef>
                <a:spcPts val="800"/>
              </a:spcBef>
              <a:buAutoNum type="arabicPeriod"/>
            </a:pPr>
            <a:r>
              <a:rPr lang="en-US" sz="4267" dirty="0"/>
              <a:t>Stay out of politics – except for ???</a:t>
            </a:r>
          </a:p>
          <a:p>
            <a:pPr marL="742932" indent="-742932">
              <a:lnSpc>
                <a:spcPct val="80000"/>
              </a:lnSpc>
              <a:spcBef>
                <a:spcPts val="800"/>
              </a:spcBef>
              <a:buAutoNum type="arabicPeriod"/>
            </a:pPr>
            <a:r>
              <a:rPr lang="en-US" sz="4267" dirty="0"/>
              <a:t>Stay out of politics – except for ???</a:t>
            </a:r>
          </a:p>
          <a:p>
            <a:pPr marL="742932" indent="-742932">
              <a:lnSpc>
                <a:spcPct val="80000"/>
              </a:lnSpc>
              <a:spcBef>
                <a:spcPts val="800"/>
              </a:spcBef>
              <a:buAutoNum type="arabicPeriod"/>
            </a:pPr>
            <a:r>
              <a:rPr lang="en-US" sz="4267" dirty="0"/>
              <a:t>Stay out of politics – except for ???</a:t>
            </a:r>
          </a:p>
        </p:txBody>
      </p:sp>
    </p:spTree>
    <p:extLst>
      <p:ext uri="{BB962C8B-B14F-4D97-AF65-F5344CB8AC3E}">
        <p14:creationId xmlns:p14="http://schemas.microsoft.com/office/powerpoint/2010/main" val="35874805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79E4-B310-C064-AB9F-640D88D56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93800"/>
          </a:xfrm>
        </p:spPr>
        <p:txBody>
          <a:bodyPr/>
          <a:lstStyle/>
          <a:p>
            <a:pPr algn="ctr"/>
            <a:r>
              <a:rPr lang="en-US" b="1" dirty="0"/>
              <a:t>Your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3D853-1F09-E34B-8C01-5DBE7CC6A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1193801"/>
            <a:ext cx="10769600" cy="5503092"/>
          </a:xfrm>
        </p:spPr>
        <p:txBody>
          <a:bodyPr>
            <a:noAutofit/>
          </a:bodyPr>
          <a:lstStyle/>
          <a:p>
            <a:pPr marL="742932" indent="-742932">
              <a:lnSpc>
                <a:spcPct val="80000"/>
              </a:lnSpc>
              <a:spcBef>
                <a:spcPts val="800"/>
              </a:spcBef>
              <a:buAutoNum type="arabicPeriod"/>
            </a:pPr>
            <a:r>
              <a:rPr lang="en-US" sz="42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 informed</a:t>
            </a:r>
          </a:p>
          <a:p>
            <a:pPr marL="742932" indent="-742932">
              <a:lnSpc>
                <a:spcPct val="80000"/>
              </a:lnSpc>
              <a:spcBef>
                <a:spcPts val="800"/>
              </a:spcBef>
              <a:buAutoNum type="arabicPeriod"/>
            </a:pPr>
            <a:r>
              <a:rPr lang="en-US" sz="42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Stay informed</a:t>
            </a:r>
          </a:p>
          <a:p>
            <a:pPr marL="742932" indent="-742932">
              <a:lnSpc>
                <a:spcPct val="80000"/>
              </a:lnSpc>
              <a:spcBef>
                <a:spcPts val="800"/>
              </a:spcBef>
              <a:buAutoNum type="arabicPeriod"/>
            </a:pPr>
            <a:r>
              <a:rPr lang="en-US" sz="42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 about moral issues being proposed</a:t>
            </a:r>
          </a:p>
          <a:p>
            <a:pPr marL="742932" indent="-742932">
              <a:lnSpc>
                <a:spcPct val="80000"/>
              </a:lnSpc>
              <a:spcBef>
                <a:spcPts val="800"/>
              </a:spcBef>
              <a:buAutoNum type="arabicPeriod"/>
            </a:pPr>
            <a:r>
              <a:rPr lang="en-US" sz="42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Pray for guidance</a:t>
            </a:r>
          </a:p>
          <a:p>
            <a:pPr marL="742932" indent="-742932">
              <a:lnSpc>
                <a:spcPct val="80000"/>
              </a:lnSpc>
              <a:spcBef>
                <a:spcPts val="800"/>
              </a:spcBef>
              <a:buAutoNum type="arabicPeriod"/>
            </a:pPr>
            <a:r>
              <a:rPr lang="en-US" sz="42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the </a:t>
            </a:r>
            <a:r>
              <a:rPr lang="en-US" sz="4267">
                <a:latin typeface="Times New Roman" panose="02020603050405020304" pitchFamily="18" charset="0"/>
                <a:cs typeface="Times New Roman" panose="02020603050405020304" pitchFamily="18" charset="0"/>
              </a:rPr>
              <a:t>principles involved</a:t>
            </a:r>
            <a:endParaRPr lang="en-US" sz="426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32" indent="-742932">
              <a:lnSpc>
                <a:spcPct val="80000"/>
              </a:lnSpc>
              <a:spcBef>
                <a:spcPts val="800"/>
              </a:spcBef>
              <a:buAutoNum type="arabicPeriod"/>
            </a:pPr>
            <a:r>
              <a:rPr lang="en-US" sz="42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Pray more</a:t>
            </a:r>
          </a:p>
          <a:p>
            <a:pPr marL="742932" indent="-742932">
              <a:lnSpc>
                <a:spcPct val="80000"/>
              </a:lnSpc>
              <a:spcBef>
                <a:spcPts val="800"/>
              </a:spcBef>
              <a:buAutoNum type="arabicPeriod"/>
            </a:pPr>
            <a:r>
              <a:rPr lang="en-US" sz="4267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Vote</a:t>
            </a:r>
          </a:p>
          <a:p>
            <a:pPr marL="742932" indent="-742932">
              <a:lnSpc>
                <a:spcPct val="80000"/>
              </a:lnSpc>
              <a:spcBef>
                <a:spcPts val="800"/>
              </a:spcBef>
              <a:buAutoNum type="arabicPeriod"/>
            </a:pPr>
            <a:endParaRPr lang="en-US" sz="4267" dirty="0"/>
          </a:p>
        </p:txBody>
      </p:sp>
    </p:spTree>
    <p:extLst>
      <p:ext uri="{BB962C8B-B14F-4D97-AF65-F5344CB8AC3E}">
        <p14:creationId xmlns:p14="http://schemas.microsoft.com/office/powerpoint/2010/main" val="2859886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79E4-B310-C064-AB9F-640D88D56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930979"/>
          </a:xfrm>
        </p:spPr>
        <p:txBody>
          <a:bodyPr/>
          <a:lstStyle/>
          <a:p>
            <a:pPr algn="ctr"/>
            <a:r>
              <a:rPr lang="en-US" b="1" dirty="0"/>
              <a:t>Romans 13:1-7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3D853-1F09-E34B-8C01-5DBE7CC6A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635" y="949235"/>
            <a:ext cx="11521440" cy="57650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baseline="30000" dirty="0">
                <a:solidFill>
                  <a:srgbClr val="000000"/>
                </a:solidFill>
                <a:latin typeface="system-ui"/>
              </a:rPr>
              <a:t>1</a:t>
            </a:r>
            <a:r>
              <a:rPr lang="en-US" sz="4000" dirty="0">
                <a:solidFill>
                  <a:srgbClr val="000000"/>
                </a:solidFill>
                <a:latin typeface="system-ui"/>
              </a:rPr>
              <a:t>Let every person be subject to the governing authorities. For there is no authority except from God, and those that exist have been instituted by God. ...</a:t>
            </a:r>
            <a:r>
              <a:rPr lang="en-US" sz="4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US" sz="4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US" sz="4000" b="1" baseline="30000" dirty="0">
                <a:solidFill>
                  <a:srgbClr val="000000"/>
                </a:solidFill>
                <a:latin typeface="system-ui"/>
              </a:rPr>
              <a:t>6 </a:t>
            </a:r>
            <a:r>
              <a:rPr lang="en-US" sz="4000" dirty="0">
                <a:solidFill>
                  <a:srgbClr val="000000"/>
                </a:solidFill>
                <a:latin typeface="system-ui"/>
              </a:rPr>
              <a:t>For because of this you also pay taxes, for the authorities are ministers of God, attending to this very thing. </a:t>
            </a:r>
            <a:r>
              <a:rPr lang="en-US" sz="4000" b="1" baseline="30000" dirty="0">
                <a:solidFill>
                  <a:srgbClr val="000000"/>
                </a:solidFill>
                <a:latin typeface="system-ui"/>
              </a:rPr>
              <a:t>7 </a:t>
            </a:r>
            <a:r>
              <a:rPr lang="en-US" sz="4000" dirty="0">
                <a:solidFill>
                  <a:srgbClr val="000000"/>
                </a:solidFill>
                <a:latin typeface="system-ui"/>
              </a:rPr>
              <a:t>Pay to all what is owed to them: taxes to whom taxes are owed, revenue to whom revenue is owed, </a:t>
            </a:r>
            <a:r>
              <a:rPr lang="en-US" sz="4000" u="sng" dirty="0">
                <a:solidFill>
                  <a:srgbClr val="000000"/>
                </a:solidFill>
                <a:latin typeface="system-ui"/>
              </a:rPr>
              <a:t>respect to whom respect is owed, honor to whom honor is owed</a:t>
            </a:r>
            <a:r>
              <a:rPr lang="en-US" sz="4000" dirty="0">
                <a:solidFill>
                  <a:srgbClr val="000000"/>
                </a:solidFill>
                <a:latin typeface="system-ui"/>
              </a:rPr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12769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79E4-B310-C064-AB9F-640D88D56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3D853-1F09-E34B-8C01-5DBE7CC6A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Two great powers: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The state (government) </a:t>
            </a:r>
          </a:p>
          <a:p>
            <a:pPr marL="0" indent="0" algn="ctr">
              <a:buNone/>
            </a:pPr>
            <a:r>
              <a:rPr lang="en-US" sz="4000" dirty="0"/>
              <a:t>The church</a:t>
            </a:r>
          </a:p>
        </p:txBody>
      </p:sp>
    </p:spTree>
    <p:extLst>
      <p:ext uri="{BB962C8B-B14F-4D97-AF65-F5344CB8AC3E}">
        <p14:creationId xmlns:p14="http://schemas.microsoft.com/office/powerpoint/2010/main" val="172927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79E4-B310-C064-AB9F-640D88D56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3D853-1F09-E34B-8C01-5DBE7CC6A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What is state’s (government) role?</a:t>
            </a:r>
          </a:p>
        </p:txBody>
      </p:sp>
    </p:spTree>
    <p:extLst>
      <p:ext uri="{BB962C8B-B14F-4D97-AF65-F5344CB8AC3E}">
        <p14:creationId xmlns:p14="http://schemas.microsoft.com/office/powerpoint/2010/main" val="995178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79E4-B310-C064-AB9F-640D88D56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3D853-1F09-E34B-8C01-5DBE7CC6A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What is state’s (government) role?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Protect the citizens</a:t>
            </a:r>
          </a:p>
        </p:txBody>
      </p:sp>
    </p:spTree>
    <p:extLst>
      <p:ext uri="{BB962C8B-B14F-4D97-AF65-F5344CB8AC3E}">
        <p14:creationId xmlns:p14="http://schemas.microsoft.com/office/powerpoint/2010/main" val="1133429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79E4-B310-C064-AB9F-640D88D56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3D853-1F09-E34B-8C01-5DBE7CC6A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What power does the state have?</a:t>
            </a:r>
          </a:p>
        </p:txBody>
      </p:sp>
    </p:spTree>
    <p:extLst>
      <p:ext uri="{BB962C8B-B14F-4D97-AF65-F5344CB8AC3E}">
        <p14:creationId xmlns:p14="http://schemas.microsoft.com/office/powerpoint/2010/main" val="2806129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79E4-B310-C064-AB9F-640D88D56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3D853-1F09-E34B-8C01-5DBE7CC6A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What power does the state have?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b="1" dirty="0"/>
              <a:t>FORCE</a:t>
            </a:r>
          </a:p>
        </p:txBody>
      </p:sp>
    </p:spTree>
    <p:extLst>
      <p:ext uri="{BB962C8B-B14F-4D97-AF65-F5344CB8AC3E}">
        <p14:creationId xmlns:p14="http://schemas.microsoft.com/office/powerpoint/2010/main" val="696012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79E4-B310-C064-AB9F-640D88D56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3D853-1F09-E34B-8C01-5DBE7CC6A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What is the church’s role?</a:t>
            </a:r>
          </a:p>
        </p:txBody>
      </p:sp>
    </p:spTree>
    <p:extLst>
      <p:ext uri="{BB962C8B-B14F-4D97-AF65-F5344CB8AC3E}">
        <p14:creationId xmlns:p14="http://schemas.microsoft.com/office/powerpoint/2010/main" val="3031698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523</Words>
  <Application>Microsoft Office PowerPoint</Application>
  <PresentationFormat>Widescreen</PresentationFormat>
  <Paragraphs>106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system-ui</vt:lpstr>
      <vt:lpstr>Times New Roman</vt:lpstr>
      <vt:lpstr>Office Theme</vt:lpstr>
      <vt:lpstr>                                                         Religious Liberty</vt:lpstr>
      <vt:lpstr>PowerPoint Presentation</vt:lpstr>
      <vt:lpstr>Romans 13:1-7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Matthew 22:21</vt:lpstr>
      <vt:lpstr>PowerPoint Presentation</vt:lpstr>
      <vt:lpstr>PowerPoint Presentation</vt:lpstr>
      <vt:lpstr>PowerPoint Presentation</vt:lpstr>
      <vt:lpstr>PowerPoint Presentation</vt:lpstr>
      <vt:lpstr>Seven Practical Principles in Religious Liberty</vt:lpstr>
      <vt:lpstr>Seven Practical Principles in Religious Liberty</vt:lpstr>
      <vt:lpstr>Seven Practical Principles in Religious Liberty</vt:lpstr>
      <vt:lpstr>Seven Practical Principles in Religious Liberty</vt:lpstr>
      <vt:lpstr>Seven Practical Principles in Religious Liberty</vt:lpstr>
      <vt:lpstr>Seven Practical Principles in Religious Liberty</vt:lpstr>
      <vt:lpstr>Seven Practical Principles in Religious Liberty</vt:lpstr>
      <vt:lpstr>The Church’s Role</vt:lpstr>
      <vt:lpstr>Your Role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             Religious Liberty</dc:title>
  <dc:creator>Keith Carlin</dc:creator>
  <cp:lastModifiedBy>Keith Carlin</cp:lastModifiedBy>
  <cp:revision>5</cp:revision>
  <dcterms:created xsi:type="dcterms:W3CDTF">2023-02-03T16:15:49Z</dcterms:created>
  <dcterms:modified xsi:type="dcterms:W3CDTF">2023-02-04T06:52:20Z</dcterms:modified>
</cp:coreProperties>
</file>