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8" r:id="rId3"/>
    <p:sldId id="259" r:id="rId4"/>
    <p:sldId id="260" r:id="rId5"/>
    <p:sldId id="261" r:id="rId6"/>
    <p:sldId id="262" r:id="rId7"/>
    <p:sldId id="263" r:id="rId8"/>
    <p:sldId id="264" r:id="rId9"/>
    <p:sldId id="265" r:id="rId10"/>
    <p:sldId id="266" r:id="rId11"/>
    <p:sldId id="267" r:id="rId12"/>
    <p:sldId id="270" r:id="rId13"/>
    <p:sldId id="271" r:id="rId14"/>
    <p:sldId id="268" r:id="rId15"/>
    <p:sldId id="274" r:id="rId16"/>
    <p:sldId id="269" r:id="rId17"/>
    <p:sldId id="275" r:id="rId18"/>
    <p:sldId id="276" r:id="rId19"/>
    <p:sldId id="277" r:id="rId20"/>
    <p:sldId id="278" r:id="rId21"/>
    <p:sldId id="279" r:id="rId22"/>
    <p:sldId id="280" r:id="rId23"/>
    <p:sldId id="281" r:id="rId24"/>
    <p:sldId id="282" r:id="rId25"/>
    <p:sldId id="283" r:id="rId26"/>
    <p:sldId id="285"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15F52-3DC1-4C4C-BB32-3918890938E2}" v="74" dt="2023-03-18T17:08:05.198"/>
    <p1510:client id="{29649456-9D48-4FF8-9E01-71AE2E2E4F54}" v="20" dt="2023-03-18T17:33:18.769"/>
    <p1510:client id="{A4EA591D-EC0C-45E4-9A7E-93F5264FFB3F}" v="10" dt="2023-03-18T17:00:09.611"/>
    <p1510:client id="{DB352395-ACE8-4CF8-90F8-E3767E81C75D}" v="254" dt="2023-03-18T17:29:31.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722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2411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3977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3972506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371073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369542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98416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1015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32900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375083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1548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03415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3/18/2023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613402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3/18/2023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0545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3/18/2023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1093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3/18/2023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1899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59022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3/18/2023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395201011"/>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AE95361B-7388-5D84-A9B6-EFB46229F3B2}"/>
              </a:ext>
            </a:extLst>
          </p:cNvPr>
          <p:cNvPicPr>
            <a:picLocks noChangeAspect="1"/>
          </p:cNvPicPr>
          <p:nvPr/>
        </p:nvPicPr>
        <p:blipFill rotWithShape="1">
          <a:blip r:embed="rId2">
            <a:alphaModFix amt="35000"/>
          </a:blip>
          <a:srcRect t="15605" r="-2" b="-2"/>
          <a:stretch/>
        </p:blipFill>
        <p:spPr>
          <a:xfrm>
            <a:off x="20" y="10"/>
            <a:ext cx="12191980" cy="6857990"/>
          </a:xfrm>
          <a:prstGeom prst="rect">
            <a:avLst/>
          </a:prstGeom>
        </p:spPr>
      </p:pic>
      <p:sp>
        <p:nvSpPr>
          <p:cNvPr id="2" name="Title 1"/>
          <p:cNvSpPr>
            <a:spLocks noGrp="1"/>
          </p:cNvSpPr>
          <p:nvPr>
            <p:ph type="ctrTitle"/>
          </p:nvPr>
        </p:nvSpPr>
        <p:spPr>
          <a:xfrm>
            <a:off x="1097280" y="758952"/>
            <a:ext cx="10124251" cy="4939641"/>
          </a:xfrm>
        </p:spPr>
        <p:txBody>
          <a:bodyPr>
            <a:normAutofit/>
          </a:bodyPr>
          <a:lstStyle/>
          <a:p>
            <a:pPr algn="ctr"/>
            <a:r>
              <a:rPr lang="en-US" b="1">
                <a:ea typeface="+mj-lt"/>
                <a:cs typeface="+mj-lt"/>
              </a:rPr>
              <a:t>The Everlasting Gospel Part II</a:t>
            </a:r>
            <a:endParaRPr lang="en-US"/>
          </a:p>
          <a:p>
            <a:pPr algn="ctr"/>
            <a:r>
              <a:rPr lang="en-US">
                <a:ea typeface="+mj-lt"/>
                <a:cs typeface="+mj-lt"/>
              </a:rPr>
              <a:t>“</a:t>
            </a:r>
            <a:r>
              <a:rPr lang="en-US" b="1">
                <a:ea typeface="+mj-lt"/>
                <a:cs typeface="+mj-lt"/>
              </a:rPr>
              <a:t>The Grace of Life”</a:t>
            </a:r>
            <a:endParaRPr lang="en-US"/>
          </a:p>
          <a:p>
            <a:endParaRPr lang="en-US">
              <a:solidFill>
                <a:srgbClr val="FFFFFF"/>
              </a:solidFill>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99C-0BA3-2F54-8D62-42D2F6B55AE9}"/>
              </a:ext>
            </a:extLst>
          </p:cNvPr>
          <p:cNvSpPr>
            <a:spLocks noGrp="1"/>
          </p:cNvSpPr>
          <p:nvPr>
            <p:ph type="title"/>
          </p:nvPr>
        </p:nvSpPr>
        <p:spPr/>
        <p:txBody>
          <a:bodyPr/>
          <a:lstStyle/>
          <a:p>
            <a:pPr algn="ctr"/>
            <a:r>
              <a:rPr lang="en-US" b="1" u="sng"/>
              <a:t>Strange Case of Dr Jekyll and Mr. Hyde</a:t>
            </a:r>
            <a:endParaRPr lang="en-US"/>
          </a:p>
          <a:p>
            <a:pPr algn="ctr"/>
            <a:endParaRPr lang="en-US" b="1" u="sng"/>
          </a:p>
          <a:p>
            <a:endParaRPr lang="en-US"/>
          </a:p>
        </p:txBody>
      </p:sp>
      <p:sp>
        <p:nvSpPr>
          <p:cNvPr id="3" name="Content Placeholder 2">
            <a:extLst>
              <a:ext uri="{FF2B5EF4-FFF2-40B4-BE49-F238E27FC236}">
                <a16:creationId xmlns:a16="http://schemas.microsoft.com/office/drawing/2014/main" id="{B623184C-50B2-CC6A-C03B-88A318A22892}"/>
              </a:ext>
            </a:extLst>
          </p:cNvPr>
          <p:cNvSpPr>
            <a:spLocks noGrp="1"/>
          </p:cNvSpPr>
          <p:nvPr>
            <p:ph idx="1"/>
          </p:nvPr>
        </p:nvSpPr>
        <p:spPr/>
        <p:txBody>
          <a:bodyPr vert="horz" lIns="91440" tIns="45720" rIns="91440" bIns="45720" rtlCol="0" anchor="t">
            <a:normAutofit/>
          </a:bodyPr>
          <a:lstStyle/>
          <a:p>
            <a:pPr marL="0" indent="0">
              <a:buNone/>
            </a:pPr>
            <a:r>
              <a:rPr lang="en-US" sz="3600" i="1">
                <a:ea typeface="+mj-lt"/>
                <a:cs typeface="+mj-lt"/>
              </a:rPr>
              <a:t>For I delight in the law of God after the inward man: But I see another law in my members, warring against the law of my mind, and bringing me into captivity to the law of sin which is in my members...</a:t>
            </a:r>
            <a:endParaRPr lang="en-US" sz="3600" i="1"/>
          </a:p>
          <a:p>
            <a:pPr>
              <a:buClr>
                <a:srgbClr val="8AD0D6"/>
              </a:buClr>
            </a:pPr>
            <a:endParaRPr lang="en-US"/>
          </a:p>
        </p:txBody>
      </p:sp>
    </p:spTree>
    <p:extLst>
      <p:ext uri="{BB962C8B-B14F-4D97-AF65-F5344CB8AC3E}">
        <p14:creationId xmlns:p14="http://schemas.microsoft.com/office/powerpoint/2010/main" val="1302949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99C-0BA3-2F54-8D62-42D2F6B55AE9}"/>
              </a:ext>
            </a:extLst>
          </p:cNvPr>
          <p:cNvSpPr>
            <a:spLocks noGrp="1"/>
          </p:cNvSpPr>
          <p:nvPr>
            <p:ph type="title"/>
          </p:nvPr>
        </p:nvSpPr>
        <p:spPr/>
        <p:txBody>
          <a:bodyPr/>
          <a:lstStyle/>
          <a:p>
            <a:pPr algn="ctr"/>
            <a:endParaRPr lang="en-US" b="1" u="sng"/>
          </a:p>
          <a:p>
            <a:endParaRPr lang="en-US"/>
          </a:p>
        </p:txBody>
      </p:sp>
      <p:sp>
        <p:nvSpPr>
          <p:cNvPr id="3" name="Content Placeholder 2">
            <a:extLst>
              <a:ext uri="{FF2B5EF4-FFF2-40B4-BE49-F238E27FC236}">
                <a16:creationId xmlns:a16="http://schemas.microsoft.com/office/drawing/2014/main" id="{B623184C-50B2-CC6A-C03B-88A318A22892}"/>
              </a:ext>
            </a:extLst>
          </p:cNvPr>
          <p:cNvSpPr>
            <a:spLocks noGrp="1"/>
          </p:cNvSpPr>
          <p:nvPr>
            <p:ph idx="1"/>
          </p:nvPr>
        </p:nvSpPr>
        <p:spPr/>
        <p:txBody>
          <a:bodyPr vert="horz" lIns="91440" tIns="45720" rIns="91440" bIns="45720" rtlCol="0" anchor="t">
            <a:normAutofit/>
          </a:bodyPr>
          <a:lstStyle/>
          <a:p>
            <a:pPr marL="0" indent="0">
              <a:buNone/>
            </a:pPr>
            <a:r>
              <a:rPr lang="en-US" sz="3200" i="1">
                <a:ea typeface="+mj-lt"/>
                <a:cs typeface="+mj-lt"/>
              </a:rPr>
              <a:t>...O wretched man that I am! who shall deliver me from the body of this death? I thank God through Jesus Christ our Lord. So then with the mind I myself serve the law of God; but with the flesh the law of sin. </a:t>
            </a:r>
            <a:endParaRPr lang="en-US" sz="3200"/>
          </a:p>
          <a:p>
            <a:pPr marL="0" indent="0">
              <a:buClr>
                <a:srgbClr val="8AD0D6"/>
              </a:buClr>
              <a:buNone/>
            </a:pPr>
            <a:r>
              <a:rPr lang="en-US" sz="2800"/>
              <a:t>Rom 7:22-25</a:t>
            </a:r>
          </a:p>
        </p:txBody>
      </p:sp>
    </p:spTree>
    <p:extLst>
      <p:ext uri="{BB962C8B-B14F-4D97-AF65-F5344CB8AC3E}">
        <p14:creationId xmlns:p14="http://schemas.microsoft.com/office/powerpoint/2010/main" val="3765028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99C-0BA3-2F54-8D62-42D2F6B55AE9}"/>
              </a:ext>
            </a:extLst>
          </p:cNvPr>
          <p:cNvSpPr>
            <a:spLocks noGrp="1"/>
          </p:cNvSpPr>
          <p:nvPr>
            <p:ph type="title"/>
          </p:nvPr>
        </p:nvSpPr>
        <p:spPr/>
        <p:txBody>
          <a:bodyPr/>
          <a:lstStyle/>
          <a:p>
            <a:pPr algn="ctr"/>
            <a:r>
              <a:rPr lang="en-US" sz="4800" b="1" u="sng">
                <a:ea typeface="+mj-lt"/>
                <a:cs typeface="+mj-lt"/>
              </a:rPr>
              <a:t>Synonyms</a:t>
            </a:r>
            <a:endParaRPr lang="en-US"/>
          </a:p>
          <a:p>
            <a:pPr algn="ctr"/>
            <a:endParaRPr lang="en-US" b="1" u="sng"/>
          </a:p>
          <a:p>
            <a:endParaRPr lang="en-US"/>
          </a:p>
        </p:txBody>
      </p:sp>
      <p:sp>
        <p:nvSpPr>
          <p:cNvPr id="3" name="Content Placeholder 2">
            <a:extLst>
              <a:ext uri="{FF2B5EF4-FFF2-40B4-BE49-F238E27FC236}">
                <a16:creationId xmlns:a16="http://schemas.microsoft.com/office/drawing/2014/main" id="{B623184C-50B2-CC6A-C03B-88A318A22892}"/>
              </a:ext>
            </a:extLst>
          </p:cNvPr>
          <p:cNvSpPr>
            <a:spLocks noGrp="1"/>
          </p:cNvSpPr>
          <p:nvPr>
            <p:ph idx="1"/>
          </p:nvPr>
        </p:nvSpPr>
        <p:spPr/>
        <p:txBody>
          <a:bodyPr vert="horz" lIns="91440" tIns="45720" rIns="91440" bIns="45720" rtlCol="0" anchor="t">
            <a:normAutofit/>
          </a:bodyPr>
          <a:lstStyle/>
          <a:p>
            <a:pPr>
              <a:buClr>
                <a:srgbClr val="8AD0D6"/>
              </a:buClr>
            </a:pPr>
            <a:r>
              <a:rPr lang="en-US" sz="3600" b="1">
                <a:ea typeface="+mj-lt"/>
                <a:cs typeface="+mj-lt"/>
              </a:rPr>
              <a:t>The carnal mind</a:t>
            </a:r>
            <a:endParaRPr lang="en-US" sz="3600"/>
          </a:p>
          <a:p>
            <a:pPr>
              <a:buClr>
                <a:srgbClr val="8AD0D6"/>
              </a:buClr>
            </a:pPr>
            <a:r>
              <a:rPr lang="en-US" sz="3600" b="1">
                <a:ea typeface="+mj-lt"/>
                <a:cs typeface="+mj-lt"/>
              </a:rPr>
              <a:t>The Flesh</a:t>
            </a:r>
            <a:endParaRPr lang="en-US" sz="3600"/>
          </a:p>
          <a:p>
            <a:pPr>
              <a:buClr>
                <a:srgbClr val="8AD0D6"/>
              </a:buClr>
            </a:pPr>
            <a:r>
              <a:rPr lang="en-US" sz="3600" b="1">
                <a:ea typeface="+mj-lt"/>
                <a:cs typeface="+mj-lt"/>
              </a:rPr>
              <a:t>The Sinful Nature</a:t>
            </a:r>
            <a:endParaRPr lang="en-US" sz="3600"/>
          </a:p>
          <a:p>
            <a:pPr marL="0" indent="0">
              <a:buClr>
                <a:srgbClr val="8AD0D6"/>
              </a:buClr>
              <a:buNone/>
            </a:pPr>
            <a:endParaRPr lang="en-US"/>
          </a:p>
        </p:txBody>
      </p:sp>
    </p:spTree>
    <p:extLst>
      <p:ext uri="{BB962C8B-B14F-4D97-AF65-F5344CB8AC3E}">
        <p14:creationId xmlns:p14="http://schemas.microsoft.com/office/powerpoint/2010/main" val="3742646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99C-0BA3-2F54-8D62-42D2F6B55AE9}"/>
              </a:ext>
            </a:extLst>
          </p:cNvPr>
          <p:cNvSpPr>
            <a:spLocks noGrp="1"/>
          </p:cNvSpPr>
          <p:nvPr>
            <p:ph type="title"/>
          </p:nvPr>
        </p:nvSpPr>
        <p:spPr/>
        <p:txBody>
          <a:bodyPr/>
          <a:lstStyle/>
          <a:p>
            <a:pPr algn="ctr"/>
            <a:r>
              <a:rPr lang="en-US" b="1" u="sng">
                <a:ea typeface="+mj-lt"/>
                <a:cs typeface="+mj-lt"/>
              </a:rPr>
              <a:t>The Enemy Within That Deadly Element</a:t>
            </a:r>
            <a:endParaRPr lang="en-US"/>
          </a:p>
          <a:p>
            <a:endParaRPr lang="en-US"/>
          </a:p>
        </p:txBody>
      </p:sp>
      <p:sp>
        <p:nvSpPr>
          <p:cNvPr id="3" name="Content Placeholder 2">
            <a:extLst>
              <a:ext uri="{FF2B5EF4-FFF2-40B4-BE49-F238E27FC236}">
                <a16:creationId xmlns:a16="http://schemas.microsoft.com/office/drawing/2014/main" id="{B623184C-50B2-CC6A-C03B-88A318A22892}"/>
              </a:ext>
            </a:extLst>
          </p:cNvPr>
          <p:cNvSpPr>
            <a:spLocks noGrp="1"/>
          </p:cNvSpPr>
          <p:nvPr>
            <p:ph idx="1"/>
          </p:nvPr>
        </p:nvSpPr>
        <p:spPr/>
        <p:txBody>
          <a:bodyPr vert="horz" lIns="91440" tIns="45720" rIns="91440" bIns="45720" rtlCol="0" anchor="t">
            <a:normAutofit/>
          </a:bodyPr>
          <a:lstStyle/>
          <a:p>
            <a:pPr marL="0" indent="0">
              <a:buNone/>
            </a:pPr>
            <a:r>
              <a:rPr lang="en-US" sz="3600" b="1" dirty="0">
                <a:ea typeface="+mj-lt"/>
                <a:cs typeface="+mj-lt"/>
              </a:rPr>
              <a:t>Question;</a:t>
            </a:r>
            <a:r>
              <a:rPr lang="en-US" sz="3600" dirty="0">
                <a:ea typeface="+mj-lt"/>
                <a:cs typeface="+mj-lt"/>
              </a:rPr>
              <a:t> Is this “flesh/mind/nature” just a physical problem? Will mortifying the body cure it?</a:t>
            </a:r>
            <a:endParaRPr lang="en-US" sz="3600" dirty="0"/>
          </a:p>
          <a:p>
            <a:pPr>
              <a:buClr>
                <a:srgbClr val="8AD0D6"/>
              </a:buClr>
            </a:pPr>
            <a:endParaRPr lang="en-US"/>
          </a:p>
        </p:txBody>
      </p:sp>
    </p:spTree>
    <p:extLst>
      <p:ext uri="{BB962C8B-B14F-4D97-AF65-F5344CB8AC3E}">
        <p14:creationId xmlns:p14="http://schemas.microsoft.com/office/powerpoint/2010/main" val="572751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99C-0BA3-2F54-8D62-42D2F6B55AE9}"/>
              </a:ext>
            </a:extLst>
          </p:cNvPr>
          <p:cNvSpPr>
            <a:spLocks noGrp="1"/>
          </p:cNvSpPr>
          <p:nvPr>
            <p:ph type="title"/>
          </p:nvPr>
        </p:nvSpPr>
        <p:spPr/>
        <p:txBody>
          <a:bodyPr/>
          <a:lstStyle/>
          <a:p>
            <a:r>
              <a:rPr lang="en-US" b="1">
                <a:ea typeface="+mj-lt"/>
                <a:cs typeface="+mj-lt"/>
              </a:rPr>
              <a:t>Answer; No. </a:t>
            </a:r>
            <a:endParaRPr lang="en-US"/>
          </a:p>
          <a:p>
            <a:pPr algn="ctr"/>
            <a:endParaRPr lang="en-US" b="1" u="sng"/>
          </a:p>
          <a:p>
            <a:endParaRPr lang="en-US"/>
          </a:p>
        </p:txBody>
      </p:sp>
      <p:sp>
        <p:nvSpPr>
          <p:cNvPr id="3" name="Content Placeholder 2">
            <a:extLst>
              <a:ext uri="{FF2B5EF4-FFF2-40B4-BE49-F238E27FC236}">
                <a16:creationId xmlns:a16="http://schemas.microsoft.com/office/drawing/2014/main" id="{B623184C-50B2-CC6A-C03B-88A318A22892}"/>
              </a:ext>
            </a:extLst>
          </p:cNvPr>
          <p:cNvSpPr>
            <a:spLocks noGrp="1"/>
          </p:cNvSpPr>
          <p:nvPr>
            <p:ph idx="1"/>
          </p:nvPr>
        </p:nvSpPr>
        <p:spPr/>
        <p:txBody>
          <a:bodyPr vert="horz" lIns="91440" tIns="45720" rIns="91440" bIns="45720" rtlCol="0" anchor="t">
            <a:noAutofit/>
          </a:bodyPr>
          <a:lstStyle/>
          <a:p>
            <a:pPr marL="0" indent="0">
              <a:buNone/>
            </a:pPr>
            <a:r>
              <a:rPr lang="en-US" sz="3200" dirty="0">
                <a:ea typeface="+mj-lt"/>
                <a:cs typeface="+mj-lt"/>
              </a:rPr>
              <a:t>“</a:t>
            </a:r>
            <a:r>
              <a:rPr lang="en-US" sz="3200" i="1" dirty="0">
                <a:ea typeface="+mj-lt"/>
                <a:cs typeface="+mj-lt"/>
              </a:rPr>
              <a:t>Now the works of the flesh are manifest, which are these; Adultery, fornication, uncleanness, lasciviousness, Idolatry, witchcraft, hatred, variance, emulations, wrath, strife, seditions, heresies, </a:t>
            </a:r>
            <a:r>
              <a:rPr lang="en-US" sz="3200" i="1" dirty="0" err="1">
                <a:ea typeface="+mj-lt"/>
                <a:cs typeface="+mj-lt"/>
              </a:rPr>
              <a:t>Envyings</a:t>
            </a:r>
            <a:r>
              <a:rPr lang="en-US" sz="3200" i="1" dirty="0">
                <a:ea typeface="+mj-lt"/>
                <a:cs typeface="+mj-lt"/>
              </a:rPr>
              <a:t>, murders, drunkenness, </a:t>
            </a:r>
            <a:r>
              <a:rPr lang="en-US" sz="3200" i="1" dirty="0" err="1">
                <a:ea typeface="+mj-lt"/>
                <a:cs typeface="+mj-lt"/>
              </a:rPr>
              <a:t>revellings</a:t>
            </a:r>
            <a:r>
              <a:rPr lang="en-US" sz="3200" i="1" dirty="0">
                <a:ea typeface="+mj-lt"/>
                <a:cs typeface="+mj-lt"/>
              </a:rPr>
              <a:t>, and such like:</a:t>
            </a:r>
            <a:endParaRPr lang="en-US" sz="3200"/>
          </a:p>
          <a:p>
            <a:pPr>
              <a:buClr>
                <a:srgbClr val="8AD0D6"/>
              </a:buClr>
            </a:pPr>
            <a:endParaRPr lang="en-US"/>
          </a:p>
        </p:txBody>
      </p:sp>
    </p:spTree>
    <p:extLst>
      <p:ext uri="{BB962C8B-B14F-4D97-AF65-F5344CB8AC3E}">
        <p14:creationId xmlns:p14="http://schemas.microsoft.com/office/powerpoint/2010/main" val="1184625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99C-0BA3-2F54-8D62-42D2F6B55AE9}"/>
              </a:ext>
            </a:extLst>
          </p:cNvPr>
          <p:cNvSpPr>
            <a:spLocks noGrp="1"/>
          </p:cNvSpPr>
          <p:nvPr>
            <p:ph type="title"/>
          </p:nvPr>
        </p:nvSpPr>
        <p:spPr/>
        <p:txBody>
          <a:bodyPr/>
          <a:lstStyle/>
          <a:p>
            <a:pPr algn="ctr"/>
            <a:endParaRPr lang="en-US" b="1" u="sng"/>
          </a:p>
          <a:p>
            <a:endParaRPr lang="en-US"/>
          </a:p>
        </p:txBody>
      </p:sp>
      <p:sp>
        <p:nvSpPr>
          <p:cNvPr id="3" name="Content Placeholder 2">
            <a:extLst>
              <a:ext uri="{FF2B5EF4-FFF2-40B4-BE49-F238E27FC236}">
                <a16:creationId xmlns:a16="http://schemas.microsoft.com/office/drawing/2014/main" id="{B623184C-50B2-CC6A-C03B-88A318A22892}"/>
              </a:ext>
            </a:extLst>
          </p:cNvPr>
          <p:cNvSpPr>
            <a:spLocks noGrp="1"/>
          </p:cNvSpPr>
          <p:nvPr>
            <p:ph idx="1"/>
          </p:nvPr>
        </p:nvSpPr>
        <p:spPr>
          <a:xfrm>
            <a:off x="679979" y="1817733"/>
            <a:ext cx="8946541" cy="4195481"/>
          </a:xfrm>
        </p:spPr>
        <p:txBody>
          <a:bodyPr vert="horz" lIns="91440" tIns="45720" rIns="91440" bIns="45720" rtlCol="0" anchor="t">
            <a:normAutofit/>
          </a:bodyPr>
          <a:lstStyle/>
          <a:p>
            <a:pPr marL="0" indent="0">
              <a:buNone/>
            </a:pPr>
            <a:r>
              <a:rPr lang="en-US" sz="3600" i="1" dirty="0">
                <a:ea typeface="+mj-lt"/>
                <a:cs typeface="+mj-lt"/>
              </a:rPr>
              <a:t>of the which I tell you before, as I have also told you in time past, that they which do such things shall not inherit the kingdom of God.” </a:t>
            </a:r>
            <a:r>
              <a:rPr lang="en-US" sz="3600" dirty="0">
                <a:ea typeface="+mj-lt"/>
                <a:cs typeface="+mj-lt"/>
              </a:rPr>
              <a:t>Gal 5:19-21</a:t>
            </a:r>
            <a:endParaRPr lang="en-US" sz="3600"/>
          </a:p>
          <a:p>
            <a:pPr algn="ctr">
              <a:buClr>
                <a:srgbClr val="8AD0D6"/>
              </a:buClr>
            </a:pPr>
            <a:br>
              <a:rPr lang="en-US" dirty="0"/>
            </a:br>
            <a:br>
              <a:rPr lang="en-US" dirty="0"/>
            </a:br>
            <a:endParaRPr lang="en-US"/>
          </a:p>
          <a:p>
            <a:pPr>
              <a:buClr>
                <a:srgbClr val="8AD0D6"/>
              </a:buClr>
            </a:pPr>
            <a:endParaRPr lang="en-US"/>
          </a:p>
        </p:txBody>
      </p:sp>
    </p:spTree>
    <p:extLst>
      <p:ext uri="{BB962C8B-B14F-4D97-AF65-F5344CB8AC3E}">
        <p14:creationId xmlns:p14="http://schemas.microsoft.com/office/powerpoint/2010/main" val="2616193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99C-0BA3-2F54-8D62-42D2F6B55AE9}"/>
              </a:ext>
            </a:extLst>
          </p:cNvPr>
          <p:cNvSpPr>
            <a:spLocks noGrp="1"/>
          </p:cNvSpPr>
          <p:nvPr>
            <p:ph type="title"/>
          </p:nvPr>
        </p:nvSpPr>
        <p:spPr/>
        <p:txBody>
          <a:bodyPr/>
          <a:lstStyle/>
          <a:p>
            <a:pPr algn="ctr"/>
            <a:r>
              <a:rPr lang="en-US" b="1" u="sng">
                <a:ea typeface="+mj-lt"/>
                <a:cs typeface="+mj-lt"/>
              </a:rPr>
              <a:t>Impossibility of Reforming our Flesh/Carnal Mind</a:t>
            </a:r>
            <a:endParaRPr lang="en-US"/>
          </a:p>
          <a:p>
            <a:pPr algn="ctr"/>
            <a:endParaRPr lang="en-US" b="1" u="sng"/>
          </a:p>
          <a:p>
            <a:endParaRPr lang="en-US"/>
          </a:p>
        </p:txBody>
      </p:sp>
      <p:sp>
        <p:nvSpPr>
          <p:cNvPr id="3" name="Content Placeholder 2">
            <a:extLst>
              <a:ext uri="{FF2B5EF4-FFF2-40B4-BE49-F238E27FC236}">
                <a16:creationId xmlns:a16="http://schemas.microsoft.com/office/drawing/2014/main" id="{B623184C-50B2-CC6A-C03B-88A318A22892}"/>
              </a:ext>
            </a:extLst>
          </p:cNvPr>
          <p:cNvSpPr>
            <a:spLocks noGrp="1"/>
          </p:cNvSpPr>
          <p:nvPr>
            <p:ph idx="1"/>
          </p:nvPr>
        </p:nvSpPr>
        <p:spPr/>
        <p:txBody>
          <a:bodyPr vert="horz" lIns="91440" tIns="45720" rIns="91440" bIns="45720" rtlCol="0" anchor="t">
            <a:normAutofit/>
          </a:bodyPr>
          <a:lstStyle/>
          <a:p>
            <a:pPr algn="ctr">
              <a:buNone/>
            </a:pPr>
            <a:r>
              <a:rPr lang="en-US" sz="3600">
                <a:ea typeface="+mj-lt"/>
                <a:cs typeface="+mj-lt"/>
              </a:rPr>
              <a:t>(See The sermon “Impossible Renovation”)</a:t>
            </a:r>
            <a:endParaRPr lang="en-US" sz="3600"/>
          </a:p>
          <a:p>
            <a:pPr algn="ctr">
              <a:buNone/>
            </a:pPr>
            <a:r>
              <a:rPr lang="en-US" sz="3600">
                <a:ea typeface="+mj-lt"/>
                <a:cs typeface="+mj-lt"/>
              </a:rPr>
              <a:t>“</a:t>
            </a:r>
            <a:r>
              <a:rPr lang="en-US" sz="3600" i="1">
                <a:ea typeface="+mj-lt"/>
                <a:cs typeface="+mj-lt"/>
              </a:rPr>
              <a:t>...the carnal mind is enmity against God: for it is not subject to the law of God, </a:t>
            </a:r>
            <a:r>
              <a:rPr lang="en-US" sz="3600" i="1" u="sng">
                <a:ea typeface="+mj-lt"/>
                <a:cs typeface="+mj-lt"/>
              </a:rPr>
              <a:t>neither indeed can be</a:t>
            </a:r>
            <a:r>
              <a:rPr lang="en-US" sz="3600" i="1">
                <a:ea typeface="+mj-lt"/>
                <a:cs typeface="+mj-lt"/>
              </a:rPr>
              <a:t>.”</a:t>
            </a:r>
            <a:endParaRPr lang="en-US" sz="3600"/>
          </a:p>
          <a:p>
            <a:pPr marL="0" indent="0">
              <a:buNone/>
            </a:pPr>
            <a:endParaRPr lang="en-US"/>
          </a:p>
        </p:txBody>
      </p:sp>
    </p:spTree>
    <p:extLst>
      <p:ext uri="{BB962C8B-B14F-4D97-AF65-F5344CB8AC3E}">
        <p14:creationId xmlns:p14="http://schemas.microsoft.com/office/powerpoint/2010/main" val="2271571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C3E8-8D59-7E11-74B9-F4B59A9C70F4}"/>
              </a:ext>
            </a:extLst>
          </p:cNvPr>
          <p:cNvSpPr>
            <a:spLocks noGrp="1"/>
          </p:cNvSpPr>
          <p:nvPr>
            <p:ph type="title"/>
          </p:nvPr>
        </p:nvSpPr>
        <p:spPr/>
        <p:txBody>
          <a:bodyPr/>
          <a:lstStyle/>
          <a:p>
            <a:pPr algn="ctr"/>
            <a:r>
              <a:rPr lang="en-US" b="1" u="sng">
                <a:ea typeface="+mj-lt"/>
                <a:cs typeface="+mj-lt"/>
              </a:rPr>
              <a:t>The Struggle is Real</a:t>
            </a:r>
            <a:endParaRPr lang="en-US"/>
          </a:p>
          <a:p>
            <a:endParaRPr lang="en-US"/>
          </a:p>
        </p:txBody>
      </p:sp>
      <p:sp>
        <p:nvSpPr>
          <p:cNvPr id="3" name="Content Placeholder 2">
            <a:extLst>
              <a:ext uri="{FF2B5EF4-FFF2-40B4-BE49-F238E27FC236}">
                <a16:creationId xmlns:a16="http://schemas.microsoft.com/office/drawing/2014/main" id="{938066A1-08B5-7CD4-18F8-AE6D6F2607CF}"/>
              </a:ext>
            </a:extLst>
          </p:cNvPr>
          <p:cNvSpPr>
            <a:spLocks noGrp="1"/>
          </p:cNvSpPr>
          <p:nvPr>
            <p:ph idx="1"/>
          </p:nvPr>
        </p:nvSpPr>
        <p:spPr/>
        <p:txBody>
          <a:bodyPr vert="horz" lIns="91440" tIns="45720" rIns="91440" bIns="45720" rtlCol="0" anchor="t">
            <a:normAutofit/>
          </a:bodyPr>
          <a:lstStyle/>
          <a:p>
            <a:pPr algn="ctr">
              <a:buNone/>
            </a:pPr>
            <a:r>
              <a:rPr lang="en-US" sz="3600" i="1">
                <a:ea typeface="+mj-lt"/>
                <a:cs typeface="+mj-lt"/>
              </a:rPr>
              <a:t>For the flesh </a:t>
            </a:r>
            <a:r>
              <a:rPr lang="en-US" sz="3600" i="1" err="1">
                <a:ea typeface="+mj-lt"/>
                <a:cs typeface="+mj-lt"/>
              </a:rPr>
              <a:t>lusteth</a:t>
            </a:r>
            <a:r>
              <a:rPr lang="en-US" sz="3600" i="1">
                <a:ea typeface="+mj-lt"/>
                <a:cs typeface="+mj-lt"/>
              </a:rPr>
              <a:t> against the Spirit, and the Spirit against the flesh: and these are contrary the one to the other: </a:t>
            </a:r>
            <a:r>
              <a:rPr lang="en-US" sz="3600" i="1" u="sng">
                <a:ea typeface="+mj-lt"/>
                <a:cs typeface="+mj-lt"/>
              </a:rPr>
              <a:t>so that ye cannot do the things that ye would. </a:t>
            </a:r>
            <a:endParaRPr lang="en-US" sz="3600"/>
          </a:p>
          <a:p>
            <a:pPr algn="ctr">
              <a:buNone/>
            </a:pPr>
            <a:r>
              <a:rPr lang="en-US" sz="3600">
                <a:ea typeface="+mj-lt"/>
                <a:cs typeface="+mj-lt"/>
              </a:rPr>
              <a:t>Gal 5:17</a:t>
            </a:r>
            <a:endParaRPr lang="en-US" sz="3600"/>
          </a:p>
          <a:p>
            <a:pPr marL="0" indent="0">
              <a:buNone/>
            </a:pPr>
            <a:endParaRPr lang="en-US"/>
          </a:p>
        </p:txBody>
      </p:sp>
    </p:spTree>
    <p:extLst>
      <p:ext uri="{BB962C8B-B14F-4D97-AF65-F5344CB8AC3E}">
        <p14:creationId xmlns:p14="http://schemas.microsoft.com/office/powerpoint/2010/main" val="497844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C3E8-8D59-7E11-74B9-F4B59A9C70F4}"/>
              </a:ext>
            </a:extLst>
          </p:cNvPr>
          <p:cNvSpPr>
            <a:spLocks noGrp="1"/>
          </p:cNvSpPr>
          <p:nvPr>
            <p:ph type="title"/>
          </p:nvPr>
        </p:nvSpPr>
        <p:spPr>
          <a:xfrm>
            <a:off x="721370" y="1543977"/>
            <a:ext cx="9404723" cy="4448530"/>
          </a:xfrm>
        </p:spPr>
        <p:txBody>
          <a:bodyPr/>
          <a:lstStyle/>
          <a:p>
            <a:pPr algn="ctr"/>
            <a:r>
              <a:rPr lang="en-US" sz="8800" b="1" u="sng" dirty="0">
                <a:ea typeface="+mj-lt"/>
                <a:cs typeface="+mj-lt"/>
              </a:rPr>
              <a:t>The Grace of Life!</a:t>
            </a:r>
            <a:endParaRPr lang="en-US" sz="8800" dirty="0"/>
          </a:p>
          <a:p>
            <a:endParaRPr lang="en-US"/>
          </a:p>
        </p:txBody>
      </p:sp>
    </p:spTree>
    <p:extLst>
      <p:ext uri="{BB962C8B-B14F-4D97-AF65-F5344CB8AC3E}">
        <p14:creationId xmlns:p14="http://schemas.microsoft.com/office/powerpoint/2010/main" val="1742391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C3E8-8D59-7E11-74B9-F4B59A9C70F4}"/>
              </a:ext>
            </a:extLst>
          </p:cNvPr>
          <p:cNvSpPr>
            <a:spLocks noGrp="1"/>
          </p:cNvSpPr>
          <p:nvPr>
            <p:ph type="title"/>
          </p:nvPr>
        </p:nvSpPr>
        <p:spPr/>
        <p:txBody>
          <a:bodyPr/>
          <a:lstStyle/>
          <a:p>
            <a:pPr algn="ctr"/>
            <a:r>
              <a:rPr lang="en-US" b="1" u="sng">
                <a:ea typeface="+mj-lt"/>
                <a:cs typeface="+mj-lt"/>
              </a:rPr>
              <a:t>There’s no saving “You”, “You” must die! </a:t>
            </a:r>
            <a:endParaRPr lang="en-US"/>
          </a:p>
          <a:p>
            <a:endParaRPr lang="en-US"/>
          </a:p>
        </p:txBody>
      </p:sp>
      <p:sp>
        <p:nvSpPr>
          <p:cNvPr id="3" name="Content Placeholder 2">
            <a:extLst>
              <a:ext uri="{FF2B5EF4-FFF2-40B4-BE49-F238E27FC236}">
                <a16:creationId xmlns:a16="http://schemas.microsoft.com/office/drawing/2014/main" id="{938066A1-08B5-7CD4-18F8-AE6D6F2607CF}"/>
              </a:ext>
            </a:extLst>
          </p:cNvPr>
          <p:cNvSpPr>
            <a:spLocks noGrp="1"/>
          </p:cNvSpPr>
          <p:nvPr>
            <p:ph idx="1"/>
          </p:nvPr>
        </p:nvSpPr>
        <p:spPr>
          <a:xfrm>
            <a:off x="1103312" y="2052918"/>
            <a:ext cx="8937134" cy="4731703"/>
          </a:xfrm>
        </p:spPr>
        <p:txBody>
          <a:bodyPr vert="horz" lIns="91440" tIns="45720" rIns="91440" bIns="45720" rtlCol="0" anchor="t">
            <a:normAutofit/>
          </a:bodyPr>
          <a:lstStyle/>
          <a:p>
            <a:pPr algn="ctr">
              <a:buNone/>
            </a:pPr>
            <a:r>
              <a:rPr lang="en-US" sz="3200" i="1">
                <a:ea typeface="+mj-lt"/>
                <a:cs typeface="+mj-lt"/>
              </a:rPr>
              <a:t>And he said to them all, If any man will come after me, let him deny himself, and take up his cross daily, and </a:t>
            </a:r>
            <a:r>
              <a:rPr lang="en-US" sz="3200" i="1" u="sng">
                <a:ea typeface="+mj-lt"/>
                <a:cs typeface="+mj-lt"/>
              </a:rPr>
              <a:t>follow me.</a:t>
            </a:r>
            <a:r>
              <a:rPr lang="en-US" sz="3200" i="1">
                <a:ea typeface="+mj-lt"/>
                <a:cs typeface="+mj-lt"/>
              </a:rPr>
              <a:t> For whosoever will save his life shall lose it: but whosoever will lose his life for my sake, the same shall save it. </a:t>
            </a:r>
            <a:endParaRPr lang="en-US" sz="3200"/>
          </a:p>
          <a:p>
            <a:pPr algn="ctr">
              <a:buNone/>
            </a:pPr>
            <a:r>
              <a:rPr lang="en-US" sz="3200">
                <a:ea typeface="+mj-lt"/>
                <a:cs typeface="+mj-lt"/>
              </a:rPr>
              <a:t>Luke 9:23,24</a:t>
            </a:r>
            <a:endParaRPr lang="en-US" sz="3200"/>
          </a:p>
          <a:p>
            <a:pPr algn="ctr">
              <a:buNone/>
            </a:pPr>
            <a:br>
              <a:rPr lang="en-US"/>
            </a:br>
            <a:br>
              <a:rPr lang="en-US"/>
            </a:br>
            <a:endParaRPr lang="en-US"/>
          </a:p>
          <a:p>
            <a:pPr marL="0" indent="0">
              <a:buNone/>
            </a:pPr>
            <a:endParaRPr lang="en-US"/>
          </a:p>
        </p:txBody>
      </p:sp>
    </p:spTree>
    <p:extLst>
      <p:ext uri="{BB962C8B-B14F-4D97-AF65-F5344CB8AC3E}">
        <p14:creationId xmlns:p14="http://schemas.microsoft.com/office/powerpoint/2010/main" val="280852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BC879F-9E1B-22DC-607C-876514D6162C}"/>
              </a:ext>
            </a:extLst>
          </p:cNvPr>
          <p:cNvSpPr>
            <a:spLocks noGrp="1"/>
          </p:cNvSpPr>
          <p:nvPr>
            <p:ph idx="1"/>
          </p:nvPr>
        </p:nvSpPr>
        <p:spPr>
          <a:xfrm>
            <a:off x="673947" y="2014127"/>
            <a:ext cx="10481733" cy="3854965"/>
          </a:xfrm>
        </p:spPr>
        <p:txBody>
          <a:bodyPr vert="horz" lIns="0" tIns="45720" rIns="0" bIns="45720" rtlCol="0" anchor="t">
            <a:normAutofit/>
          </a:bodyPr>
          <a:lstStyle/>
          <a:p>
            <a:pPr marL="0" indent="0" algn="ctr">
              <a:buNone/>
            </a:pPr>
            <a:r>
              <a:rPr lang="en-US" sz="3200" i="1" dirty="0">
                <a:ea typeface="+mn-lt"/>
                <a:cs typeface="+mn-lt"/>
              </a:rPr>
              <a:t>I am crucified with Christ: nevertheless I live; yet not I, but Christ </a:t>
            </a:r>
            <a:r>
              <a:rPr lang="en-US" sz="3200" i="1" dirty="0" err="1">
                <a:ea typeface="+mn-lt"/>
                <a:cs typeface="+mn-lt"/>
              </a:rPr>
              <a:t>liveth</a:t>
            </a:r>
            <a:r>
              <a:rPr lang="en-US" sz="3200" i="1" dirty="0">
                <a:ea typeface="+mn-lt"/>
                <a:cs typeface="+mn-lt"/>
              </a:rPr>
              <a:t> in me: and the life which I now live in the flesh I live by the </a:t>
            </a:r>
            <a:r>
              <a:rPr lang="en-US" sz="3200" i="1" u="sng" dirty="0">
                <a:ea typeface="+mn-lt"/>
                <a:cs typeface="+mn-lt"/>
              </a:rPr>
              <a:t>faith</a:t>
            </a:r>
            <a:r>
              <a:rPr lang="en-US" sz="3200" i="1" dirty="0">
                <a:ea typeface="+mn-lt"/>
                <a:cs typeface="+mn-lt"/>
              </a:rPr>
              <a:t> of the Son of God, who loved me, and gave himself for me. I do not frustrate the grace of God: for if righteousness come by the law, then Christ is dead in vain. </a:t>
            </a:r>
            <a:endParaRPr lang="en-US" sz="3200"/>
          </a:p>
          <a:p>
            <a:pPr marL="0" indent="0" algn="ctr">
              <a:buNone/>
            </a:pPr>
            <a:r>
              <a:rPr lang="en-US" sz="3200" i="1" dirty="0">
                <a:ea typeface="+mn-lt"/>
                <a:cs typeface="+mn-lt"/>
              </a:rPr>
              <a:t>Gal 2:20,21</a:t>
            </a:r>
            <a:endParaRPr lang="en-US" sz="3200" dirty="0"/>
          </a:p>
          <a:p>
            <a:endParaRPr lang="en-US"/>
          </a:p>
        </p:txBody>
      </p:sp>
    </p:spTree>
    <p:extLst>
      <p:ext uri="{BB962C8B-B14F-4D97-AF65-F5344CB8AC3E}">
        <p14:creationId xmlns:p14="http://schemas.microsoft.com/office/powerpoint/2010/main" val="356107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C3E8-8D59-7E11-74B9-F4B59A9C70F4}"/>
              </a:ext>
            </a:extLst>
          </p:cNvPr>
          <p:cNvSpPr>
            <a:spLocks noGrp="1"/>
          </p:cNvSpPr>
          <p:nvPr>
            <p:ph type="title"/>
          </p:nvPr>
        </p:nvSpPr>
        <p:spPr/>
        <p:txBody>
          <a:bodyPr/>
          <a:lstStyle/>
          <a:p>
            <a:r>
              <a:rPr lang="en-US"/>
              <a:t>The Crucified Life</a:t>
            </a:r>
          </a:p>
        </p:txBody>
      </p:sp>
      <p:sp>
        <p:nvSpPr>
          <p:cNvPr id="3" name="Content Placeholder 2">
            <a:extLst>
              <a:ext uri="{FF2B5EF4-FFF2-40B4-BE49-F238E27FC236}">
                <a16:creationId xmlns:a16="http://schemas.microsoft.com/office/drawing/2014/main" id="{938066A1-08B5-7CD4-18F8-AE6D6F2607CF}"/>
              </a:ext>
            </a:extLst>
          </p:cNvPr>
          <p:cNvSpPr>
            <a:spLocks noGrp="1"/>
          </p:cNvSpPr>
          <p:nvPr>
            <p:ph idx="1"/>
          </p:nvPr>
        </p:nvSpPr>
        <p:spPr>
          <a:xfrm>
            <a:off x="1103312" y="1309734"/>
            <a:ext cx="8937134" cy="5145627"/>
          </a:xfrm>
        </p:spPr>
        <p:txBody>
          <a:bodyPr vert="horz" lIns="91440" tIns="45720" rIns="91440" bIns="45720" rtlCol="0" anchor="t">
            <a:normAutofit/>
          </a:bodyPr>
          <a:lstStyle/>
          <a:p>
            <a:pPr algn="ctr">
              <a:buNone/>
            </a:pPr>
            <a:r>
              <a:rPr lang="en-US" sz="3200" i="1">
                <a:ea typeface="+mj-lt"/>
                <a:cs typeface="+mj-lt"/>
              </a:rPr>
              <a:t>I am crucified with Christ: nevertheless I live; yet not I, but Christ </a:t>
            </a:r>
            <a:r>
              <a:rPr lang="en-US" sz="3200" i="1" err="1">
                <a:ea typeface="+mj-lt"/>
                <a:cs typeface="+mj-lt"/>
              </a:rPr>
              <a:t>liveth</a:t>
            </a:r>
            <a:r>
              <a:rPr lang="en-US" sz="3200" i="1">
                <a:ea typeface="+mj-lt"/>
                <a:cs typeface="+mj-lt"/>
              </a:rPr>
              <a:t> in me: and the life which I now live in the flesh I live by the </a:t>
            </a:r>
            <a:r>
              <a:rPr lang="en-US" sz="3200" i="1" u="sng">
                <a:ea typeface="+mj-lt"/>
                <a:cs typeface="+mj-lt"/>
              </a:rPr>
              <a:t>faith</a:t>
            </a:r>
            <a:r>
              <a:rPr lang="en-US" sz="3200" i="1">
                <a:ea typeface="+mj-lt"/>
                <a:cs typeface="+mj-lt"/>
              </a:rPr>
              <a:t> </a:t>
            </a:r>
            <a:r>
              <a:rPr lang="en-US" sz="3200">
                <a:ea typeface="+mj-lt"/>
                <a:cs typeface="+mj-lt"/>
              </a:rPr>
              <a:t>[Faithfulness] </a:t>
            </a:r>
            <a:r>
              <a:rPr lang="en-US" sz="3200" i="1">
                <a:ea typeface="+mj-lt"/>
                <a:cs typeface="+mj-lt"/>
              </a:rPr>
              <a:t>of the Son of God, who loved me, and gave himself for me. I do not frustrate the grace of God: for if righteousness come by the law, then Christ is dead in vain. </a:t>
            </a:r>
            <a:endParaRPr lang="en-US" sz="3200"/>
          </a:p>
          <a:p>
            <a:pPr algn="ctr">
              <a:buNone/>
            </a:pPr>
            <a:r>
              <a:rPr lang="en-US" sz="3200" i="1" u="sng">
                <a:ea typeface="+mj-lt"/>
                <a:cs typeface="+mj-lt"/>
              </a:rPr>
              <a:t>Gal 2:20,21</a:t>
            </a:r>
            <a:endParaRPr lang="en-US" sz="3200"/>
          </a:p>
          <a:p>
            <a:pPr marL="0" indent="0">
              <a:buNone/>
            </a:pPr>
            <a:endParaRPr lang="en-US"/>
          </a:p>
        </p:txBody>
      </p:sp>
    </p:spTree>
    <p:extLst>
      <p:ext uri="{BB962C8B-B14F-4D97-AF65-F5344CB8AC3E}">
        <p14:creationId xmlns:p14="http://schemas.microsoft.com/office/powerpoint/2010/main" val="1005754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C3E8-8D59-7E11-74B9-F4B59A9C70F4}"/>
              </a:ext>
            </a:extLst>
          </p:cNvPr>
          <p:cNvSpPr>
            <a:spLocks noGrp="1"/>
          </p:cNvSpPr>
          <p:nvPr>
            <p:ph type="title"/>
          </p:nvPr>
        </p:nvSpPr>
        <p:spPr/>
        <p:txBody>
          <a:bodyPr/>
          <a:lstStyle/>
          <a:p>
            <a:pPr algn="ctr"/>
            <a:r>
              <a:rPr lang="en-US" b="1" u="sng">
                <a:ea typeface="+mj-lt"/>
                <a:cs typeface="+mj-lt"/>
              </a:rPr>
              <a:t>A New Life… A New Creature</a:t>
            </a:r>
            <a:endParaRPr lang="en-US"/>
          </a:p>
          <a:p>
            <a:endParaRPr lang="en-US"/>
          </a:p>
        </p:txBody>
      </p:sp>
      <p:sp>
        <p:nvSpPr>
          <p:cNvPr id="3" name="Content Placeholder 2">
            <a:extLst>
              <a:ext uri="{FF2B5EF4-FFF2-40B4-BE49-F238E27FC236}">
                <a16:creationId xmlns:a16="http://schemas.microsoft.com/office/drawing/2014/main" id="{938066A1-08B5-7CD4-18F8-AE6D6F2607CF}"/>
              </a:ext>
            </a:extLst>
          </p:cNvPr>
          <p:cNvSpPr>
            <a:spLocks noGrp="1"/>
          </p:cNvSpPr>
          <p:nvPr>
            <p:ph idx="1"/>
          </p:nvPr>
        </p:nvSpPr>
        <p:spPr/>
        <p:txBody>
          <a:bodyPr vert="horz" lIns="91440" tIns="45720" rIns="91440" bIns="45720" rtlCol="0" anchor="t">
            <a:normAutofit/>
          </a:bodyPr>
          <a:lstStyle/>
          <a:p>
            <a:pPr marL="0" indent="0" algn="ctr">
              <a:buNone/>
            </a:pPr>
            <a:r>
              <a:rPr lang="en-US" sz="3200" i="1">
                <a:ea typeface="+mj-lt"/>
                <a:cs typeface="+mj-lt"/>
              </a:rPr>
              <a:t>Therefore if any man be </a:t>
            </a:r>
            <a:r>
              <a:rPr lang="en-US" sz="3200" b="1" i="1" u="sng">
                <a:ea typeface="+mj-lt"/>
                <a:cs typeface="+mj-lt"/>
              </a:rPr>
              <a:t>in Christ,</a:t>
            </a:r>
            <a:r>
              <a:rPr lang="en-US" sz="3200" i="1">
                <a:ea typeface="+mj-lt"/>
                <a:cs typeface="+mj-lt"/>
              </a:rPr>
              <a:t> he is a new creature: old things are passed away; behold, all things are become new.</a:t>
            </a:r>
            <a:endParaRPr lang="en-US" sz="3200"/>
          </a:p>
          <a:p>
            <a:pPr algn="ctr">
              <a:buNone/>
            </a:pPr>
            <a:r>
              <a:rPr lang="en-US" sz="3200" i="1">
                <a:ea typeface="+mj-lt"/>
                <a:cs typeface="+mj-lt"/>
              </a:rPr>
              <a:t>For what the law could not do, in that it was weak through the flesh,...</a:t>
            </a:r>
            <a:endParaRPr lang="en-US" sz="3200"/>
          </a:p>
          <a:p>
            <a:pPr marL="0" indent="0">
              <a:buNone/>
            </a:pPr>
            <a:endParaRPr lang="en-US" i="1"/>
          </a:p>
          <a:p>
            <a:pPr>
              <a:buClr>
                <a:srgbClr val="8AD0D6"/>
              </a:buClr>
            </a:pPr>
            <a:endParaRPr lang="en-US"/>
          </a:p>
        </p:txBody>
      </p:sp>
    </p:spTree>
    <p:extLst>
      <p:ext uri="{BB962C8B-B14F-4D97-AF65-F5344CB8AC3E}">
        <p14:creationId xmlns:p14="http://schemas.microsoft.com/office/powerpoint/2010/main" val="2092303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066A1-08B5-7CD4-18F8-AE6D6F2607CF}"/>
              </a:ext>
            </a:extLst>
          </p:cNvPr>
          <p:cNvSpPr>
            <a:spLocks noGrp="1"/>
          </p:cNvSpPr>
          <p:nvPr>
            <p:ph idx="1"/>
          </p:nvPr>
        </p:nvSpPr>
        <p:spPr>
          <a:xfrm>
            <a:off x="1075090" y="848770"/>
            <a:ext cx="8946541" cy="5371406"/>
          </a:xfrm>
        </p:spPr>
        <p:txBody>
          <a:bodyPr vert="horz" lIns="91440" tIns="45720" rIns="91440" bIns="45720" rtlCol="0" anchor="t">
            <a:normAutofit/>
          </a:bodyPr>
          <a:lstStyle/>
          <a:p>
            <a:pPr marL="0" indent="0" algn="ctr">
              <a:buNone/>
            </a:pPr>
            <a:r>
              <a:rPr lang="en-US" sz="3600" i="1">
                <a:ea typeface="+mj-lt"/>
                <a:cs typeface="+mj-lt"/>
              </a:rPr>
              <a:t>God sending his own Son </a:t>
            </a:r>
            <a:r>
              <a:rPr lang="en-US" sz="3600" i="1" u="sng">
                <a:ea typeface="+mj-lt"/>
                <a:cs typeface="+mj-lt"/>
              </a:rPr>
              <a:t>in the likeness of sinful flesh</a:t>
            </a:r>
            <a:r>
              <a:rPr lang="en-US" sz="3600" i="1">
                <a:ea typeface="+mj-lt"/>
                <a:cs typeface="+mj-lt"/>
              </a:rPr>
              <a:t>, and for sin, condemned sin in the flesh: That the righteousness of the law might be fulfilled in us, who walk not after the flesh, but after the Spirit. </a:t>
            </a:r>
            <a:endParaRPr lang="en-US" sz="3600"/>
          </a:p>
          <a:p>
            <a:pPr marL="0" indent="0" algn="ctr">
              <a:buClr>
                <a:srgbClr val="8AD0D6"/>
              </a:buClr>
              <a:buNone/>
            </a:pPr>
            <a:r>
              <a:rPr lang="en-US" sz="3600" i="1">
                <a:ea typeface="+mj-lt"/>
                <a:cs typeface="+mj-lt"/>
              </a:rPr>
              <a:t>Romans 8:3,4</a:t>
            </a:r>
            <a:endParaRPr lang="en-US" sz="3600"/>
          </a:p>
          <a:p>
            <a:pPr>
              <a:buClr>
                <a:srgbClr val="8AD0D6"/>
              </a:buClr>
            </a:pPr>
            <a:endParaRPr lang="en-US"/>
          </a:p>
        </p:txBody>
      </p:sp>
    </p:spTree>
    <p:extLst>
      <p:ext uri="{BB962C8B-B14F-4D97-AF65-F5344CB8AC3E}">
        <p14:creationId xmlns:p14="http://schemas.microsoft.com/office/powerpoint/2010/main" val="2853345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C3E8-8D59-7E11-74B9-F4B59A9C70F4}"/>
              </a:ext>
            </a:extLst>
          </p:cNvPr>
          <p:cNvSpPr>
            <a:spLocks noGrp="1"/>
          </p:cNvSpPr>
          <p:nvPr>
            <p:ph type="title"/>
          </p:nvPr>
        </p:nvSpPr>
        <p:spPr/>
        <p:txBody>
          <a:bodyPr/>
          <a:lstStyle/>
          <a:p>
            <a:pPr algn="ctr"/>
            <a:r>
              <a:rPr lang="en-US" b="1" i="1" u="sng">
                <a:ea typeface="+mj-lt"/>
                <a:cs typeface="+mj-lt"/>
              </a:rPr>
              <a:t>The Power of Christ’s Life</a:t>
            </a:r>
            <a:endParaRPr lang="en-US"/>
          </a:p>
          <a:p>
            <a:endParaRPr lang="en-US"/>
          </a:p>
        </p:txBody>
      </p:sp>
      <p:sp>
        <p:nvSpPr>
          <p:cNvPr id="3" name="Content Placeholder 2">
            <a:extLst>
              <a:ext uri="{FF2B5EF4-FFF2-40B4-BE49-F238E27FC236}">
                <a16:creationId xmlns:a16="http://schemas.microsoft.com/office/drawing/2014/main" id="{938066A1-08B5-7CD4-18F8-AE6D6F2607CF}"/>
              </a:ext>
            </a:extLst>
          </p:cNvPr>
          <p:cNvSpPr>
            <a:spLocks noGrp="1"/>
          </p:cNvSpPr>
          <p:nvPr>
            <p:ph idx="1"/>
          </p:nvPr>
        </p:nvSpPr>
        <p:spPr/>
        <p:txBody>
          <a:bodyPr vert="horz" lIns="91440" tIns="45720" rIns="91440" bIns="45720" rtlCol="0" anchor="t">
            <a:normAutofit/>
          </a:bodyPr>
          <a:lstStyle/>
          <a:p>
            <a:pPr marL="0" indent="0">
              <a:buNone/>
            </a:pPr>
            <a:r>
              <a:rPr lang="en-US" sz="3600" i="1">
                <a:ea typeface="+mj-lt"/>
                <a:cs typeface="+mj-lt"/>
              </a:rPr>
              <a:t>Whosoever is born of God doth not commit sin; for his Seed [Christ] </a:t>
            </a:r>
            <a:r>
              <a:rPr lang="en-US" sz="3600" i="1" err="1">
                <a:ea typeface="+mj-lt"/>
                <a:cs typeface="+mj-lt"/>
              </a:rPr>
              <a:t>remaineth</a:t>
            </a:r>
            <a:r>
              <a:rPr lang="en-US" sz="3600" i="1">
                <a:ea typeface="+mj-lt"/>
                <a:cs typeface="+mj-lt"/>
              </a:rPr>
              <a:t> in him: and he cannot sin, because he is born of God. </a:t>
            </a:r>
            <a:endParaRPr lang="en-US"/>
          </a:p>
          <a:p>
            <a:pPr marL="0" indent="0">
              <a:buNone/>
            </a:pPr>
            <a:r>
              <a:rPr lang="en-US" sz="3600"/>
              <a:t>1John 3:9</a:t>
            </a:r>
            <a:endParaRPr lang="en-US" sz="3600" i="1"/>
          </a:p>
          <a:p>
            <a:pPr>
              <a:buClr>
                <a:srgbClr val="8AD0D6"/>
              </a:buClr>
            </a:pPr>
            <a:endParaRPr lang="en-US"/>
          </a:p>
        </p:txBody>
      </p:sp>
    </p:spTree>
    <p:extLst>
      <p:ext uri="{BB962C8B-B14F-4D97-AF65-F5344CB8AC3E}">
        <p14:creationId xmlns:p14="http://schemas.microsoft.com/office/powerpoint/2010/main" val="920639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C3E8-8D59-7E11-74B9-F4B59A9C70F4}"/>
              </a:ext>
            </a:extLst>
          </p:cNvPr>
          <p:cNvSpPr>
            <a:spLocks noGrp="1"/>
          </p:cNvSpPr>
          <p:nvPr>
            <p:ph type="title"/>
          </p:nvPr>
        </p:nvSpPr>
        <p:spPr/>
        <p:txBody>
          <a:bodyPr/>
          <a:lstStyle/>
          <a:p>
            <a:pPr algn="ctr"/>
            <a:r>
              <a:rPr lang="en-US" b="1" u="sng">
                <a:ea typeface="+mj-lt"/>
                <a:cs typeface="+mj-lt"/>
              </a:rPr>
              <a:t>Expectations</a:t>
            </a:r>
            <a:endParaRPr lang="en-US"/>
          </a:p>
          <a:p>
            <a:endParaRPr lang="en-US"/>
          </a:p>
        </p:txBody>
      </p:sp>
      <p:sp>
        <p:nvSpPr>
          <p:cNvPr id="3" name="Content Placeholder 2">
            <a:extLst>
              <a:ext uri="{FF2B5EF4-FFF2-40B4-BE49-F238E27FC236}">
                <a16:creationId xmlns:a16="http://schemas.microsoft.com/office/drawing/2014/main" id="{938066A1-08B5-7CD4-18F8-AE6D6F2607CF}"/>
              </a:ext>
            </a:extLst>
          </p:cNvPr>
          <p:cNvSpPr>
            <a:spLocks noGrp="1"/>
          </p:cNvSpPr>
          <p:nvPr>
            <p:ph idx="1"/>
          </p:nvPr>
        </p:nvSpPr>
        <p:spPr/>
        <p:txBody>
          <a:bodyPr vert="horz" lIns="91440" tIns="45720" rIns="91440" bIns="45720" rtlCol="0" anchor="t">
            <a:normAutofit/>
          </a:bodyPr>
          <a:lstStyle/>
          <a:p>
            <a:pPr marL="0" indent="0">
              <a:buNone/>
            </a:pPr>
            <a:r>
              <a:rPr lang="en-US" sz="3600" b="1">
                <a:ea typeface="+mj-lt"/>
                <a:cs typeface="+mj-lt"/>
              </a:rPr>
              <a:t>Question; </a:t>
            </a:r>
            <a:r>
              <a:rPr lang="en-US" sz="3600">
                <a:ea typeface="+mj-lt"/>
                <a:cs typeface="+mj-lt"/>
              </a:rPr>
              <a:t>What after studying the above verses should we expect the Gospel to bring us? What should it look like in real life?</a:t>
            </a:r>
            <a:endParaRPr lang="en-US"/>
          </a:p>
          <a:p>
            <a:pPr>
              <a:buClr>
                <a:srgbClr val="8AD0D6"/>
              </a:buClr>
            </a:pPr>
            <a:endParaRPr lang="en-US"/>
          </a:p>
        </p:txBody>
      </p:sp>
    </p:spTree>
    <p:extLst>
      <p:ext uri="{BB962C8B-B14F-4D97-AF65-F5344CB8AC3E}">
        <p14:creationId xmlns:p14="http://schemas.microsoft.com/office/powerpoint/2010/main" val="3277114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C3E8-8D59-7E11-74B9-F4B59A9C70F4}"/>
              </a:ext>
            </a:extLst>
          </p:cNvPr>
          <p:cNvSpPr>
            <a:spLocks noGrp="1"/>
          </p:cNvSpPr>
          <p:nvPr>
            <p:ph type="title"/>
          </p:nvPr>
        </p:nvSpPr>
        <p:spPr/>
        <p:txBody>
          <a:bodyPr/>
          <a:lstStyle/>
          <a:p>
            <a:pPr algn="ctr"/>
            <a:r>
              <a:rPr lang="en-US" b="1">
                <a:ea typeface="+mj-lt"/>
                <a:cs typeface="+mj-lt"/>
              </a:rPr>
              <a:t>Answer: </a:t>
            </a:r>
            <a:r>
              <a:rPr lang="en-US">
                <a:ea typeface="+mj-lt"/>
                <a:cs typeface="+mj-lt"/>
              </a:rPr>
              <a:t>Protection!</a:t>
            </a:r>
            <a:endParaRPr lang="en-US"/>
          </a:p>
          <a:p>
            <a:endParaRPr lang="en-US"/>
          </a:p>
        </p:txBody>
      </p:sp>
      <p:sp>
        <p:nvSpPr>
          <p:cNvPr id="3" name="Content Placeholder 2">
            <a:extLst>
              <a:ext uri="{FF2B5EF4-FFF2-40B4-BE49-F238E27FC236}">
                <a16:creationId xmlns:a16="http://schemas.microsoft.com/office/drawing/2014/main" id="{938066A1-08B5-7CD4-18F8-AE6D6F2607CF}"/>
              </a:ext>
            </a:extLst>
          </p:cNvPr>
          <p:cNvSpPr>
            <a:spLocks noGrp="1"/>
          </p:cNvSpPr>
          <p:nvPr>
            <p:ph idx="1"/>
          </p:nvPr>
        </p:nvSpPr>
        <p:spPr/>
        <p:txBody>
          <a:bodyPr vert="horz" lIns="91440" tIns="45720" rIns="91440" bIns="45720" rtlCol="0" anchor="t">
            <a:normAutofit/>
          </a:bodyPr>
          <a:lstStyle/>
          <a:p>
            <a:pPr marL="0" indent="0">
              <a:buNone/>
            </a:pPr>
            <a:r>
              <a:rPr lang="en-US" sz="3600" i="1">
                <a:ea typeface="+mj-lt"/>
                <a:cs typeface="+mj-lt"/>
              </a:rPr>
              <a:t>All praise to God, the Father of our Lord Jesus Christ. It is by his great mercy</a:t>
            </a:r>
            <a:r>
              <a:rPr lang="en-US" sz="3600">
                <a:ea typeface="+mj-lt"/>
                <a:cs typeface="+mj-lt"/>
              </a:rPr>
              <a:t> [He made peace with us] </a:t>
            </a:r>
            <a:r>
              <a:rPr lang="en-US" sz="3600" i="1">
                <a:ea typeface="+mj-lt"/>
                <a:cs typeface="+mj-lt"/>
              </a:rPr>
              <a:t>that we have been born again, because God raised Jesus Christ from the dead. Now we live with great </a:t>
            </a:r>
            <a:r>
              <a:rPr lang="en-US" sz="3600" i="1" u="sng">
                <a:ea typeface="+mj-lt"/>
                <a:cs typeface="+mj-lt"/>
              </a:rPr>
              <a:t>expectation,</a:t>
            </a:r>
            <a:r>
              <a:rPr lang="en-US" sz="3600" i="1">
                <a:ea typeface="+mj-lt"/>
                <a:cs typeface="+mj-lt"/>
              </a:rPr>
              <a:t> and we have a </a:t>
            </a:r>
            <a:r>
              <a:rPr lang="en-US" sz="3600" b="1" i="1">
                <a:ea typeface="+mj-lt"/>
                <a:cs typeface="+mj-lt"/>
              </a:rPr>
              <a:t>priceless inheritance</a:t>
            </a:r>
            <a:r>
              <a:rPr lang="en-US" sz="3600" i="1">
                <a:ea typeface="+mj-lt"/>
                <a:cs typeface="+mj-lt"/>
              </a:rPr>
              <a:t>—</a:t>
            </a:r>
            <a:endParaRPr lang="en-US" sz="3600"/>
          </a:p>
          <a:p>
            <a:pPr>
              <a:buClr>
                <a:srgbClr val="8AD0D6"/>
              </a:buClr>
            </a:pPr>
            <a:endParaRPr lang="en-US"/>
          </a:p>
        </p:txBody>
      </p:sp>
    </p:spTree>
    <p:extLst>
      <p:ext uri="{BB962C8B-B14F-4D97-AF65-F5344CB8AC3E}">
        <p14:creationId xmlns:p14="http://schemas.microsoft.com/office/powerpoint/2010/main" val="963462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066A1-08B5-7CD4-18F8-AE6D6F2607CF}"/>
              </a:ext>
            </a:extLst>
          </p:cNvPr>
          <p:cNvSpPr>
            <a:spLocks noGrp="1"/>
          </p:cNvSpPr>
          <p:nvPr>
            <p:ph idx="1"/>
          </p:nvPr>
        </p:nvSpPr>
        <p:spPr>
          <a:xfrm>
            <a:off x="1103312" y="528919"/>
            <a:ext cx="8946541" cy="5719480"/>
          </a:xfrm>
        </p:spPr>
        <p:txBody>
          <a:bodyPr vert="horz" lIns="91440" tIns="45720" rIns="91440" bIns="45720" rtlCol="0" anchor="t">
            <a:normAutofit/>
          </a:bodyPr>
          <a:lstStyle/>
          <a:p>
            <a:pPr marL="0" indent="0" algn="ctr">
              <a:buNone/>
            </a:pPr>
            <a:r>
              <a:rPr lang="en-US" sz="3600">
                <a:ea typeface="+mj-lt"/>
                <a:cs typeface="+mj-lt"/>
              </a:rPr>
              <a:t>—</a:t>
            </a:r>
            <a:r>
              <a:rPr lang="en-US" sz="3600" i="1">
                <a:ea typeface="+mj-lt"/>
                <a:cs typeface="+mj-lt"/>
              </a:rPr>
              <a:t>an inheritance that is kept in heaven for you, pure and undefiled, beyond the reach of change and decay. And through your faith, </a:t>
            </a:r>
            <a:r>
              <a:rPr lang="en-US" sz="3600" b="1" i="1" u="sng">
                <a:ea typeface="+mj-lt"/>
                <a:cs typeface="+mj-lt"/>
              </a:rPr>
              <a:t>God is protecting you by his power </a:t>
            </a:r>
            <a:r>
              <a:rPr lang="en-US" sz="3600" i="1" u="sng">
                <a:ea typeface="+mj-lt"/>
                <a:cs typeface="+mj-lt"/>
              </a:rPr>
              <a:t>until you receive this salvation</a:t>
            </a:r>
            <a:r>
              <a:rPr lang="en-US" sz="3600" i="1">
                <a:ea typeface="+mj-lt"/>
                <a:cs typeface="+mj-lt"/>
              </a:rPr>
              <a:t>, which is ready to be revealed on the last day for all to see. </a:t>
            </a:r>
            <a:endParaRPr lang="en-US" sz="3600"/>
          </a:p>
          <a:p>
            <a:pPr marL="0" indent="0" algn="ctr">
              <a:buClr>
                <a:srgbClr val="8AD0D6"/>
              </a:buClr>
              <a:buNone/>
            </a:pPr>
            <a:r>
              <a:rPr lang="en-US" sz="3600">
                <a:ea typeface="+mj-lt"/>
                <a:cs typeface="+mj-lt"/>
              </a:rPr>
              <a:t>1 Peter 1:3</a:t>
            </a:r>
            <a:endParaRPr lang="en-US" sz="3600"/>
          </a:p>
          <a:p>
            <a:pPr>
              <a:buClr>
                <a:srgbClr val="8AD0D6"/>
              </a:buClr>
            </a:pPr>
            <a:endParaRPr lang="en-US"/>
          </a:p>
        </p:txBody>
      </p:sp>
    </p:spTree>
    <p:extLst>
      <p:ext uri="{BB962C8B-B14F-4D97-AF65-F5344CB8AC3E}">
        <p14:creationId xmlns:p14="http://schemas.microsoft.com/office/powerpoint/2010/main" val="2780505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E68D-D8EF-C4C2-2A81-F8444DAD45E0}"/>
              </a:ext>
            </a:extLst>
          </p:cNvPr>
          <p:cNvSpPr>
            <a:spLocks noGrp="1"/>
          </p:cNvSpPr>
          <p:nvPr>
            <p:ph type="title"/>
          </p:nvPr>
        </p:nvSpPr>
        <p:spPr>
          <a:xfrm>
            <a:off x="646111" y="452718"/>
            <a:ext cx="9414130" cy="901939"/>
          </a:xfrm>
        </p:spPr>
        <p:txBody>
          <a:bodyPr/>
          <a:lstStyle/>
          <a:p>
            <a:pPr algn="ctr"/>
            <a:r>
              <a:rPr lang="en-US" b="1" u="sng">
                <a:ea typeface="+mj-lt"/>
                <a:cs typeface="+mj-lt"/>
              </a:rPr>
              <a:t>To Sum up; </a:t>
            </a:r>
            <a:endParaRPr lang="en-US"/>
          </a:p>
          <a:p>
            <a:endParaRPr lang="en-US"/>
          </a:p>
        </p:txBody>
      </p:sp>
      <p:sp>
        <p:nvSpPr>
          <p:cNvPr id="3" name="Content Placeholder 2">
            <a:extLst>
              <a:ext uri="{FF2B5EF4-FFF2-40B4-BE49-F238E27FC236}">
                <a16:creationId xmlns:a16="http://schemas.microsoft.com/office/drawing/2014/main" id="{8FA4B75B-3554-2A52-766B-3B1BE9539586}"/>
              </a:ext>
            </a:extLst>
          </p:cNvPr>
          <p:cNvSpPr>
            <a:spLocks noGrp="1"/>
          </p:cNvSpPr>
          <p:nvPr>
            <p:ph idx="1"/>
          </p:nvPr>
        </p:nvSpPr>
        <p:spPr>
          <a:xfrm>
            <a:off x="1103312" y="1215659"/>
            <a:ext cx="8946541" cy="5032740"/>
          </a:xfrm>
        </p:spPr>
        <p:txBody>
          <a:bodyPr vert="horz" lIns="91440" tIns="45720" rIns="91440" bIns="45720" rtlCol="0" anchor="t">
            <a:normAutofit/>
          </a:bodyPr>
          <a:lstStyle/>
          <a:p>
            <a:pPr marL="0" indent="0">
              <a:buNone/>
            </a:pPr>
            <a:r>
              <a:rPr lang="en-US" sz="3200">
                <a:ea typeface="+mj-lt"/>
                <a:cs typeface="+mj-lt"/>
              </a:rPr>
              <a:t>God has made peace between everyone no </a:t>
            </a:r>
            <a:r>
              <a:rPr lang="en-US" sz="3200" u="sng">
                <a:ea typeface="+mj-lt"/>
                <a:cs typeface="+mj-lt"/>
              </a:rPr>
              <a:t>matter how wicked</a:t>
            </a:r>
            <a:r>
              <a:rPr lang="en-US" sz="3200">
                <a:ea typeface="+mj-lt"/>
                <a:cs typeface="+mj-lt"/>
              </a:rPr>
              <a:t>, and He has offered to live out </a:t>
            </a:r>
            <a:r>
              <a:rPr lang="en-US" sz="3200" u="sng">
                <a:ea typeface="+mj-lt"/>
                <a:cs typeface="+mj-lt"/>
              </a:rPr>
              <a:t>His life</a:t>
            </a:r>
            <a:r>
              <a:rPr lang="en-US" sz="3200">
                <a:ea typeface="+mj-lt"/>
                <a:cs typeface="+mj-lt"/>
              </a:rPr>
              <a:t> in sinners as He bears with their sin. This is a new life, free from the terrible bondage of sin, His power will live in and protect us from our natural selves, the world, and the Devil until that day when we shall receive full and final relief from the inheritance of sin we were given by the father of our race, Adam.</a:t>
            </a:r>
            <a:endParaRPr lang="en-US" sz="3200"/>
          </a:p>
          <a:p>
            <a:pPr>
              <a:buClr>
                <a:srgbClr val="8AD0D6"/>
              </a:buClr>
            </a:pPr>
            <a:endParaRPr lang="en-US"/>
          </a:p>
        </p:txBody>
      </p:sp>
    </p:spTree>
    <p:extLst>
      <p:ext uri="{BB962C8B-B14F-4D97-AF65-F5344CB8AC3E}">
        <p14:creationId xmlns:p14="http://schemas.microsoft.com/office/powerpoint/2010/main" val="400245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C380-0680-4FA7-80C0-F3CBE2A03D19}"/>
              </a:ext>
            </a:extLst>
          </p:cNvPr>
          <p:cNvSpPr>
            <a:spLocks noGrp="1"/>
          </p:cNvSpPr>
          <p:nvPr>
            <p:ph type="title"/>
          </p:nvPr>
        </p:nvSpPr>
        <p:spPr/>
        <p:txBody>
          <a:bodyPr/>
          <a:lstStyle/>
          <a:p>
            <a:pPr algn="ctr"/>
            <a:r>
              <a:rPr lang="en-US" b="1" u="sng">
                <a:ea typeface="+mj-lt"/>
                <a:cs typeface="+mj-lt"/>
              </a:rPr>
              <a:t>A re-cap -Amnesty</a:t>
            </a:r>
            <a:endParaRPr lang="en-US"/>
          </a:p>
          <a:p>
            <a:endParaRPr lang="en-US"/>
          </a:p>
        </p:txBody>
      </p:sp>
      <p:sp>
        <p:nvSpPr>
          <p:cNvPr id="3" name="Content Placeholder 2">
            <a:extLst>
              <a:ext uri="{FF2B5EF4-FFF2-40B4-BE49-F238E27FC236}">
                <a16:creationId xmlns:a16="http://schemas.microsoft.com/office/drawing/2014/main" id="{93D75512-8931-B772-817A-6A70E0BD8C8A}"/>
              </a:ext>
            </a:extLst>
          </p:cNvPr>
          <p:cNvSpPr>
            <a:spLocks noGrp="1"/>
          </p:cNvSpPr>
          <p:nvPr>
            <p:ph idx="1"/>
          </p:nvPr>
        </p:nvSpPr>
        <p:spPr/>
        <p:txBody>
          <a:bodyPr vert="horz" lIns="91440" tIns="45720" rIns="91440" bIns="45720" rtlCol="0" anchor="t">
            <a:normAutofit/>
          </a:bodyPr>
          <a:lstStyle/>
          <a:p>
            <a:pPr marL="0" indent="0">
              <a:buNone/>
            </a:pPr>
            <a:r>
              <a:rPr lang="en-US" sz="3600">
                <a:ea typeface="+mj-lt"/>
                <a:cs typeface="+mj-lt"/>
              </a:rPr>
              <a:t>We (the whole world) have peace with God because of the faithfulness of Christ Jesus!</a:t>
            </a:r>
            <a:endParaRPr lang="en-US" sz="3600"/>
          </a:p>
          <a:p>
            <a:pPr>
              <a:buClr>
                <a:srgbClr val="8AD0D6"/>
              </a:buClr>
            </a:pPr>
            <a:endParaRPr lang="en-US"/>
          </a:p>
        </p:txBody>
      </p:sp>
    </p:spTree>
    <p:extLst>
      <p:ext uri="{BB962C8B-B14F-4D97-AF65-F5344CB8AC3E}">
        <p14:creationId xmlns:p14="http://schemas.microsoft.com/office/powerpoint/2010/main" val="323010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99C-0BA3-2F54-8D62-42D2F6B55AE9}"/>
              </a:ext>
            </a:extLst>
          </p:cNvPr>
          <p:cNvSpPr>
            <a:spLocks noGrp="1"/>
          </p:cNvSpPr>
          <p:nvPr>
            <p:ph type="title"/>
          </p:nvPr>
        </p:nvSpPr>
        <p:spPr/>
        <p:txBody>
          <a:bodyPr/>
          <a:lstStyle/>
          <a:p>
            <a:pPr algn="ctr"/>
            <a:r>
              <a:rPr lang="en-US" b="1" u="sng">
                <a:ea typeface="+mj-lt"/>
                <a:cs typeface="+mj-lt"/>
              </a:rPr>
              <a:t>The Fruit of Amnesty</a:t>
            </a:r>
            <a:endParaRPr lang="en-US"/>
          </a:p>
          <a:p>
            <a:endParaRPr lang="en-US"/>
          </a:p>
        </p:txBody>
      </p:sp>
      <p:sp>
        <p:nvSpPr>
          <p:cNvPr id="3" name="Content Placeholder 2">
            <a:extLst>
              <a:ext uri="{FF2B5EF4-FFF2-40B4-BE49-F238E27FC236}">
                <a16:creationId xmlns:a16="http://schemas.microsoft.com/office/drawing/2014/main" id="{B623184C-50B2-CC6A-C03B-88A318A22892}"/>
              </a:ext>
            </a:extLst>
          </p:cNvPr>
          <p:cNvSpPr>
            <a:spLocks noGrp="1"/>
          </p:cNvSpPr>
          <p:nvPr>
            <p:ph idx="1"/>
          </p:nvPr>
        </p:nvSpPr>
        <p:spPr/>
        <p:txBody>
          <a:bodyPr vert="horz" lIns="91440" tIns="45720" rIns="91440" bIns="45720" rtlCol="0" anchor="t">
            <a:normAutofit/>
          </a:bodyPr>
          <a:lstStyle/>
          <a:p>
            <a:pPr marL="0" indent="0">
              <a:buNone/>
            </a:pPr>
            <a:r>
              <a:rPr lang="en-US" sz="3600">
                <a:ea typeface="+mj-lt"/>
                <a:cs typeface="+mj-lt"/>
              </a:rPr>
              <a:t>From Amnesty is born a love for God, which comes through the mysterious working of the Divine influence of God upon our hearts. (A.K.A- Grace)</a:t>
            </a:r>
            <a:endParaRPr lang="en-US" sz="3600"/>
          </a:p>
          <a:p>
            <a:pPr>
              <a:buClr>
                <a:srgbClr val="8AD0D6"/>
              </a:buClr>
            </a:pPr>
            <a:endParaRPr lang="en-US"/>
          </a:p>
        </p:txBody>
      </p:sp>
    </p:spTree>
    <p:extLst>
      <p:ext uri="{BB962C8B-B14F-4D97-AF65-F5344CB8AC3E}">
        <p14:creationId xmlns:p14="http://schemas.microsoft.com/office/powerpoint/2010/main" val="225833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99C-0BA3-2F54-8D62-42D2F6B55AE9}"/>
              </a:ext>
            </a:extLst>
          </p:cNvPr>
          <p:cNvSpPr>
            <a:spLocks noGrp="1"/>
          </p:cNvSpPr>
          <p:nvPr>
            <p:ph type="title"/>
          </p:nvPr>
        </p:nvSpPr>
        <p:spPr/>
        <p:txBody>
          <a:bodyPr/>
          <a:lstStyle/>
          <a:p>
            <a:pPr algn="ctr"/>
            <a:r>
              <a:rPr lang="en-US" b="1" u="sng">
                <a:ea typeface="+mj-lt"/>
                <a:cs typeface="+mj-lt"/>
              </a:rPr>
              <a:t>Expectations!</a:t>
            </a:r>
            <a:endParaRPr lang="en-US"/>
          </a:p>
          <a:p>
            <a:endParaRPr lang="en-US"/>
          </a:p>
        </p:txBody>
      </p:sp>
      <p:sp>
        <p:nvSpPr>
          <p:cNvPr id="3" name="Content Placeholder 2">
            <a:extLst>
              <a:ext uri="{FF2B5EF4-FFF2-40B4-BE49-F238E27FC236}">
                <a16:creationId xmlns:a16="http://schemas.microsoft.com/office/drawing/2014/main" id="{B623184C-50B2-CC6A-C03B-88A318A22892}"/>
              </a:ext>
            </a:extLst>
          </p:cNvPr>
          <p:cNvSpPr>
            <a:spLocks noGrp="1"/>
          </p:cNvSpPr>
          <p:nvPr>
            <p:ph idx="1"/>
          </p:nvPr>
        </p:nvSpPr>
        <p:spPr/>
        <p:txBody>
          <a:bodyPr vert="horz" lIns="91440" tIns="45720" rIns="91440" bIns="45720" rtlCol="0" anchor="t">
            <a:normAutofit/>
          </a:bodyPr>
          <a:lstStyle/>
          <a:p>
            <a:pPr marL="0" indent="0" algn="ctr">
              <a:buNone/>
            </a:pPr>
            <a:r>
              <a:rPr lang="en-US" sz="3600">
                <a:ea typeface="+mj-lt"/>
                <a:cs typeface="+mj-lt"/>
              </a:rPr>
              <a:t>When a soul is drawn to Jesus by the Grace of God, and by that same Grace, </a:t>
            </a:r>
            <a:r>
              <a:rPr lang="en-US" sz="3600" i="1">
                <a:ea typeface="+mj-lt"/>
                <a:cs typeface="+mj-lt"/>
              </a:rPr>
              <a:t>(“He gives Grace for Grace”)</a:t>
            </a:r>
            <a:r>
              <a:rPr lang="en-US" sz="3600">
                <a:ea typeface="+mj-lt"/>
                <a:cs typeface="+mj-lt"/>
              </a:rPr>
              <a:t> accepts His offer of adoption / New birth, What should that person expect to see in their life?</a:t>
            </a:r>
            <a:endParaRPr lang="en-US" sz="3600"/>
          </a:p>
          <a:p>
            <a:pPr marL="0" indent="0" algn="ctr">
              <a:buClr>
                <a:srgbClr val="8AD0D6"/>
              </a:buClr>
              <a:buNone/>
            </a:pPr>
            <a:br>
              <a:rPr lang="en-US"/>
            </a:br>
            <a:endParaRPr lang="en-US"/>
          </a:p>
          <a:p>
            <a:pPr>
              <a:buClr>
                <a:srgbClr val="8AD0D6"/>
              </a:buClr>
            </a:pPr>
            <a:endParaRPr lang="en-US"/>
          </a:p>
        </p:txBody>
      </p:sp>
    </p:spTree>
    <p:extLst>
      <p:ext uri="{BB962C8B-B14F-4D97-AF65-F5344CB8AC3E}">
        <p14:creationId xmlns:p14="http://schemas.microsoft.com/office/powerpoint/2010/main" val="1313590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99C-0BA3-2F54-8D62-42D2F6B55AE9}"/>
              </a:ext>
            </a:extLst>
          </p:cNvPr>
          <p:cNvSpPr>
            <a:spLocks noGrp="1"/>
          </p:cNvSpPr>
          <p:nvPr>
            <p:ph type="title"/>
          </p:nvPr>
        </p:nvSpPr>
        <p:spPr/>
        <p:txBody>
          <a:bodyPr/>
          <a:lstStyle/>
          <a:p>
            <a:pPr algn="ctr"/>
            <a:r>
              <a:rPr lang="en-US" b="1" u="sng">
                <a:ea typeface="+mj-lt"/>
                <a:cs typeface="+mj-lt"/>
              </a:rPr>
              <a:t>The Danger of False expectations!</a:t>
            </a:r>
            <a:endParaRPr lang="en-US"/>
          </a:p>
          <a:p>
            <a:endParaRPr lang="en-US"/>
          </a:p>
        </p:txBody>
      </p:sp>
      <p:sp>
        <p:nvSpPr>
          <p:cNvPr id="3" name="Content Placeholder 2">
            <a:extLst>
              <a:ext uri="{FF2B5EF4-FFF2-40B4-BE49-F238E27FC236}">
                <a16:creationId xmlns:a16="http://schemas.microsoft.com/office/drawing/2014/main" id="{B623184C-50B2-CC6A-C03B-88A318A22892}"/>
              </a:ext>
            </a:extLst>
          </p:cNvPr>
          <p:cNvSpPr>
            <a:spLocks noGrp="1"/>
          </p:cNvSpPr>
          <p:nvPr>
            <p:ph idx="1"/>
          </p:nvPr>
        </p:nvSpPr>
        <p:spPr/>
        <p:txBody>
          <a:bodyPr vert="horz" lIns="91440" tIns="45720" rIns="91440" bIns="45720" rtlCol="0" anchor="t">
            <a:normAutofit/>
          </a:bodyPr>
          <a:lstStyle/>
          <a:p>
            <a:pPr marL="0" indent="0">
              <a:buNone/>
            </a:pPr>
            <a:r>
              <a:rPr lang="en-US" sz="3600">
                <a:ea typeface="+mj-lt"/>
                <a:cs typeface="+mj-lt"/>
              </a:rPr>
              <a:t>Little Red Riding Hood/ The Devil’s false Gospels (plural)</a:t>
            </a:r>
            <a:endParaRPr lang="en-US" sz="3600"/>
          </a:p>
          <a:p>
            <a:pPr>
              <a:buClr>
                <a:srgbClr val="8AD0D6"/>
              </a:buClr>
            </a:pPr>
            <a:endParaRPr lang="en-US"/>
          </a:p>
        </p:txBody>
      </p:sp>
    </p:spTree>
    <p:extLst>
      <p:ext uri="{BB962C8B-B14F-4D97-AF65-F5344CB8AC3E}">
        <p14:creationId xmlns:p14="http://schemas.microsoft.com/office/powerpoint/2010/main" val="3897209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99C-0BA3-2F54-8D62-42D2F6B55AE9}"/>
              </a:ext>
            </a:extLst>
          </p:cNvPr>
          <p:cNvSpPr>
            <a:spLocks noGrp="1"/>
          </p:cNvSpPr>
          <p:nvPr>
            <p:ph type="title"/>
          </p:nvPr>
        </p:nvSpPr>
        <p:spPr/>
        <p:txBody>
          <a:bodyPr/>
          <a:lstStyle/>
          <a:p>
            <a:pPr algn="ctr"/>
            <a:endParaRPr lang="en-US" b="1" u="sng"/>
          </a:p>
          <a:p>
            <a:pPr algn="ctr"/>
            <a:r>
              <a:rPr lang="en-US" b="1" u="sng">
                <a:ea typeface="+mj-lt"/>
                <a:cs typeface="+mj-lt"/>
              </a:rPr>
              <a:t>Theories – Suppositions</a:t>
            </a:r>
            <a:endParaRPr lang="en-US"/>
          </a:p>
          <a:p>
            <a:endParaRPr lang="en-US"/>
          </a:p>
        </p:txBody>
      </p:sp>
      <p:sp>
        <p:nvSpPr>
          <p:cNvPr id="3" name="Content Placeholder 2">
            <a:extLst>
              <a:ext uri="{FF2B5EF4-FFF2-40B4-BE49-F238E27FC236}">
                <a16:creationId xmlns:a16="http://schemas.microsoft.com/office/drawing/2014/main" id="{B623184C-50B2-CC6A-C03B-88A318A22892}"/>
              </a:ext>
            </a:extLst>
          </p:cNvPr>
          <p:cNvSpPr>
            <a:spLocks noGrp="1"/>
          </p:cNvSpPr>
          <p:nvPr>
            <p:ph idx="1"/>
          </p:nvPr>
        </p:nvSpPr>
        <p:spPr/>
        <p:txBody>
          <a:bodyPr vert="horz" lIns="91440" tIns="45720" rIns="91440" bIns="45720" rtlCol="0" anchor="t">
            <a:normAutofit/>
          </a:bodyPr>
          <a:lstStyle/>
          <a:p>
            <a:pPr marL="0" indent="0">
              <a:buNone/>
            </a:pPr>
            <a:r>
              <a:rPr lang="en-US" sz="3600" b="1">
                <a:ea typeface="+mj-lt"/>
                <a:cs typeface="+mj-lt"/>
              </a:rPr>
              <a:t>Theory #1- Nothing Happens, A theory that has two parts</a:t>
            </a:r>
            <a:endParaRPr lang="en-US" sz="3600"/>
          </a:p>
          <a:p>
            <a:r>
              <a:rPr lang="en-US" sz="3600" b="1">
                <a:ea typeface="+mj-lt"/>
                <a:cs typeface="+mj-lt"/>
              </a:rPr>
              <a:t>It was all done at the Cross, I’m all alright Jack!</a:t>
            </a:r>
            <a:endParaRPr lang="en-US" sz="3600"/>
          </a:p>
          <a:p>
            <a:pPr>
              <a:buClr>
                <a:srgbClr val="8AD0D6"/>
              </a:buClr>
            </a:pPr>
            <a:endParaRPr lang="en-US"/>
          </a:p>
        </p:txBody>
      </p:sp>
    </p:spTree>
    <p:extLst>
      <p:ext uri="{BB962C8B-B14F-4D97-AF65-F5344CB8AC3E}">
        <p14:creationId xmlns:p14="http://schemas.microsoft.com/office/powerpoint/2010/main" val="952256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99C-0BA3-2F54-8D62-42D2F6B55AE9}"/>
              </a:ext>
            </a:extLst>
          </p:cNvPr>
          <p:cNvSpPr>
            <a:spLocks noGrp="1"/>
          </p:cNvSpPr>
          <p:nvPr>
            <p:ph type="title"/>
          </p:nvPr>
        </p:nvSpPr>
        <p:spPr/>
        <p:txBody>
          <a:bodyPr/>
          <a:lstStyle/>
          <a:p>
            <a:pPr algn="ctr"/>
            <a:endParaRPr lang="en-US" b="1" u="sng"/>
          </a:p>
          <a:p>
            <a:endParaRPr lang="en-US"/>
          </a:p>
        </p:txBody>
      </p:sp>
      <p:sp>
        <p:nvSpPr>
          <p:cNvPr id="3" name="Content Placeholder 2">
            <a:extLst>
              <a:ext uri="{FF2B5EF4-FFF2-40B4-BE49-F238E27FC236}">
                <a16:creationId xmlns:a16="http://schemas.microsoft.com/office/drawing/2014/main" id="{B623184C-50B2-CC6A-C03B-88A318A22892}"/>
              </a:ext>
            </a:extLst>
          </p:cNvPr>
          <p:cNvSpPr>
            <a:spLocks noGrp="1"/>
          </p:cNvSpPr>
          <p:nvPr>
            <p:ph idx="1"/>
          </p:nvPr>
        </p:nvSpPr>
        <p:spPr/>
        <p:txBody>
          <a:bodyPr vert="horz" lIns="91440" tIns="45720" rIns="91440" bIns="45720" rtlCol="0" anchor="t">
            <a:normAutofit/>
          </a:bodyPr>
          <a:lstStyle/>
          <a:p>
            <a:pPr marL="0" indent="0">
              <a:buNone/>
            </a:pPr>
            <a:r>
              <a:rPr lang="en-US" sz="3600" b="1" dirty="0">
                <a:ea typeface="+mj-lt"/>
                <a:cs typeface="+mj-lt"/>
              </a:rPr>
              <a:t>God has made peace with me and I have been given a perfect new heart and a second chance so I’d better get busy, and by being good, (Subjugating my life to God’s Law) keep this new heart perfect and clean so I can go to Heaven! If I don’t I’ll be lost! </a:t>
            </a:r>
            <a:endParaRPr lang="en-US"/>
          </a:p>
          <a:p>
            <a:pPr>
              <a:buClr>
                <a:srgbClr val="8AD0D6"/>
              </a:buClr>
            </a:pPr>
            <a:endParaRPr lang="en-US"/>
          </a:p>
        </p:txBody>
      </p:sp>
    </p:spTree>
    <p:extLst>
      <p:ext uri="{BB962C8B-B14F-4D97-AF65-F5344CB8AC3E}">
        <p14:creationId xmlns:p14="http://schemas.microsoft.com/office/powerpoint/2010/main" val="1542768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99C-0BA3-2F54-8D62-42D2F6B55AE9}"/>
              </a:ext>
            </a:extLst>
          </p:cNvPr>
          <p:cNvSpPr>
            <a:spLocks noGrp="1"/>
          </p:cNvSpPr>
          <p:nvPr>
            <p:ph type="title"/>
          </p:nvPr>
        </p:nvSpPr>
        <p:spPr>
          <a:xfrm>
            <a:off x="646111" y="452718"/>
            <a:ext cx="9414130" cy="836086"/>
          </a:xfrm>
        </p:spPr>
        <p:txBody>
          <a:bodyPr/>
          <a:lstStyle/>
          <a:p>
            <a:pPr algn="ctr"/>
            <a:r>
              <a:rPr lang="en-US" b="1" u="sng">
                <a:ea typeface="+mj-lt"/>
                <a:cs typeface="+mj-lt"/>
              </a:rPr>
              <a:t>A Fly in The Ointment Called Reality</a:t>
            </a:r>
            <a:endParaRPr lang="en-US"/>
          </a:p>
          <a:p>
            <a:pPr algn="ctr"/>
            <a:endParaRPr lang="en-US" b="1" u="sng"/>
          </a:p>
          <a:p>
            <a:endParaRPr lang="en-US"/>
          </a:p>
        </p:txBody>
      </p:sp>
      <p:sp>
        <p:nvSpPr>
          <p:cNvPr id="3" name="Content Placeholder 2">
            <a:extLst>
              <a:ext uri="{FF2B5EF4-FFF2-40B4-BE49-F238E27FC236}">
                <a16:creationId xmlns:a16="http://schemas.microsoft.com/office/drawing/2014/main" id="{B623184C-50B2-CC6A-C03B-88A318A22892}"/>
              </a:ext>
            </a:extLst>
          </p:cNvPr>
          <p:cNvSpPr>
            <a:spLocks noGrp="1"/>
          </p:cNvSpPr>
          <p:nvPr>
            <p:ph idx="1"/>
          </p:nvPr>
        </p:nvSpPr>
        <p:spPr>
          <a:xfrm>
            <a:off x="1103312" y="1328548"/>
            <a:ext cx="8946541" cy="4919851"/>
          </a:xfrm>
        </p:spPr>
        <p:txBody>
          <a:bodyPr vert="horz" lIns="91440" tIns="45720" rIns="91440" bIns="45720" rtlCol="0" anchor="t">
            <a:normAutofit/>
          </a:bodyPr>
          <a:lstStyle/>
          <a:p>
            <a:pPr marL="0" indent="0" algn="ctr">
              <a:buNone/>
            </a:pPr>
            <a:endParaRPr lang="en-US" b="1"/>
          </a:p>
          <a:p>
            <a:pPr marL="0" indent="0" algn="ctr">
              <a:buClr>
                <a:srgbClr val="8AD0D6"/>
              </a:buClr>
              <a:buNone/>
            </a:pPr>
            <a:r>
              <a:rPr lang="en-US" sz="3200" i="1">
                <a:ea typeface="+mj-lt"/>
                <a:cs typeface="+mj-lt"/>
              </a:rPr>
              <a:t>For we know that the law is spiritual: but </a:t>
            </a:r>
            <a:r>
              <a:rPr lang="en-US" sz="3200" i="1" u="sng">
                <a:ea typeface="+mj-lt"/>
                <a:cs typeface="+mj-lt"/>
              </a:rPr>
              <a:t>I am</a:t>
            </a:r>
            <a:r>
              <a:rPr lang="en-US" sz="3200" i="1">
                <a:ea typeface="+mj-lt"/>
                <a:cs typeface="+mj-lt"/>
              </a:rPr>
              <a:t> carnal, sold </a:t>
            </a:r>
            <a:r>
              <a:rPr lang="en-US" sz="3200">
                <a:ea typeface="+mj-lt"/>
                <a:cs typeface="+mj-lt"/>
              </a:rPr>
              <a:t>[as a slave]</a:t>
            </a:r>
            <a:r>
              <a:rPr lang="en-US" sz="3200" i="1">
                <a:ea typeface="+mj-lt"/>
                <a:cs typeface="+mj-lt"/>
              </a:rPr>
              <a:t> under sin. For that which I do I allow not: for what I would, that do I not; but what I hate, that do I. If then I do that which I would not, I consent unto the law that it is good. Now then it is no more I that do it, but sin that dwelleth in me. Rom 7:14-16</a:t>
            </a:r>
            <a:endParaRPr lang="en-US"/>
          </a:p>
          <a:p>
            <a:pPr>
              <a:buClr>
                <a:srgbClr val="8AD0D6"/>
              </a:buClr>
            </a:pPr>
            <a:endParaRPr lang="en-US"/>
          </a:p>
        </p:txBody>
      </p:sp>
    </p:spTree>
    <p:extLst>
      <p:ext uri="{BB962C8B-B14F-4D97-AF65-F5344CB8AC3E}">
        <p14:creationId xmlns:p14="http://schemas.microsoft.com/office/powerpoint/2010/main" val="1087583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27</Slides>
  <Notes>0</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Ion</vt:lpstr>
      <vt:lpstr>The Everlasting Gospel Part II “The Grace of Life” </vt:lpstr>
      <vt:lpstr>PowerPoint Presentation</vt:lpstr>
      <vt:lpstr>A re-cap -Amnesty </vt:lpstr>
      <vt:lpstr>The Fruit of Amnesty </vt:lpstr>
      <vt:lpstr>Expectations! </vt:lpstr>
      <vt:lpstr>The Danger of False expectations! </vt:lpstr>
      <vt:lpstr> Theories – Suppositions </vt:lpstr>
      <vt:lpstr> </vt:lpstr>
      <vt:lpstr>A Fly in The Ointment Called Reality  </vt:lpstr>
      <vt:lpstr>Strange Case of Dr Jekyll and Mr. Hyde  </vt:lpstr>
      <vt:lpstr> </vt:lpstr>
      <vt:lpstr>Synonyms  </vt:lpstr>
      <vt:lpstr>The Enemy Within That Deadly Element </vt:lpstr>
      <vt:lpstr>Answer; No.   </vt:lpstr>
      <vt:lpstr> </vt:lpstr>
      <vt:lpstr>Impossibility of Reforming our Flesh/Carnal Mind  </vt:lpstr>
      <vt:lpstr>The Struggle is Real </vt:lpstr>
      <vt:lpstr>The Grace of Life! </vt:lpstr>
      <vt:lpstr>There’s no saving “You”, “You” must die!  </vt:lpstr>
      <vt:lpstr>The Crucified Life</vt:lpstr>
      <vt:lpstr>A New Life… A New Creature </vt:lpstr>
      <vt:lpstr>PowerPoint Presentation</vt:lpstr>
      <vt:lpstr>The Power of Christ’s Life </vt:lpstr>
      <vt:lpstr>Expectations </vt:lpstr>
      <vt:lpstr>Answer: Protection! </vt:lpstr>
      <vt:lpstr>PowerPoint Presentation</vt:lpstr>
      <vt:lpstr>To Sum 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24</cp:revision>
  <dcterms:created xsi:type="dcterms:W3CDTF">2023-03-18T16:57:25Z</dcterms:created>
  <dcterms:modified xsi:type="dcterms:W3CDTF">2023-03-18T17:33:48Z</dcterms:modified>
</cp:coreProperties>
</file>