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271" r:id="rId19"/>
    <p:sldId id="274" r:id="rId20"/>
    <p:sldId id="272" r:id="rId21"/>
    <p:sldId id="275" r:id="rId22"/>
    <p:sldId id="278" r:id="rId23"/>
    <p:sldId id="279" r:id="rId24"/>
    <p:sldId id="276" r:id="rId25"/>
    <p:sldId id="277" r:id="rId26"/>
    <p:sldId id="280" r:id="rId27"/>
    <p:sldId id="282" r:id="rId28"/>
    <p:sldId id="283" r:id="rId29"/>
    <p:sldId id="284" r:id="rId30"/>
    <p:sldId id="281" r:id="rId31"/>
    <p:sldId id="285" r:id="rId32"/>
    <p:sldId id="286"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76310-053C-44F7-A985-AD28DD0A9C91}" v="598" dt="2023-03-11T18:17:48.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0" d="100"/>
          <a:sy n="110" d="100"/>
        </p:scale>
        <p:origin x="2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8821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9080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86847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7107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81675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39355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4587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4755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9387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7199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083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1551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3/11/2023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2581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3/11/2023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2699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3/11/2023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9146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3/11/2023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2783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4871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3/11/2023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50540689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pitemnein-epitomic.blogspot.com/2010/08/five-aspects-of-forgiveness-part-4.html"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flickr.com/photos/ironink/1146620824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plainbibleteaching.com/2012/01/11/facts-about-idols/"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epitemnein-epitomic.blogspot.com/2012/01/unjust-rewards-of-heaven.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Question_mark_road_sign,_Australia.jp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middleeastmonitor.com/20161124-destruction-in-aleppo/"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flickr.com/photos/omniparticles/4793877769" TargetMode="External"/><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creativecommons.org/licenses/by-nc-nd/3.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pitemnein-epitomic.blogspot.com/2013/02/he-who-was-faithful-will-remain-so.html"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evenjcamp.blogspot.com/2007/09/unshakable-othodoxy-theology-of-cross.html"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flickr.com/photos/cultr/3265160711"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notesfromtheslushpile.com/2016/12/drifting-away.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45BAC610-7827-AE31-C8DD-85FDD06FB1E2}"/>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25968" r="4940" b="24170"/>
          <a:stretch/>
        </p:blipFill>
        <p:spPr>
          <a:xfrm>
            <a:off x="20" y="10"/>
            <a:ext cx="12191980" cy="6857990"/>
          </a:xfrm>
          <a:prstGeom prst="rect">
            <a:avLst/>
          </a:prstGeom>
        </p:spPr>
      </p:pic>
      <p:sp>
        <p:nvSpPr>
          <p:cNvPr id="2" name="Title 1"/>
          <p:cNvSpPr>
            <a:spLocks noGrp="1"/>
          </p:cNvSpPr>
          <p:nvPr>
            <p:ph type="ctrTitle"/>
          </p:nvPr>
        </p:nvSpPr>
        <p:spPr>
          <a:xfrm>
            <a:off x="317696" y="873948"/>
            <a:ext cx="8825658" cy="3329581"/>
          </a:xfrm>
        </p:spPr>
        <p:txBody>
          <a:bodyPr>
            <a:normAutofit/>
          </a:bodyPr>
          <a:lstStyle/>
          <a:p>
            <a:r>
              <a:rPr lang="en-US" dirty="0">
                <a:solidFill>
                  <a:schemeClr val="tx1"/>
                </a:solidFill>
              </a:rPr>
              <a:t>          </a:t>
            </a:r>
            <a:r>
              <a:rPr lang="en-US" sz="9600" dirty="0">
                <a:solidFill>
                  <a:schemeClr val="tx1"/>
                </a:solidFill>
              </a:rPr>
              <a:t> Amnesty</a:t>
            </a:r>
          </a:p>
        </p:txBody>
      </p:sp>
      <p:sp>
        <p:nvSpPr>
          <p:cNvPr id="14" name="Rectangle 13">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03B363BA-FFDE-135A-5B1D-40923398AB07}"/>
              </a:ext>
            </a:extLst>
          </p:cNvPr>
          <p:cNvSpPr txBox="1"/>
          <p:nvPr/>
        </p:nvSpPr>
        <p:spPr>
          <a:xfrm>
            <a:off x="9298259" y="6657945"/>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2802-D7FF-C26E-8725-4DBC16F4F1F4}"/>
              </a:ext>
            </a:extLst>
          </p:cNvPr>
          <p:cNvSpPr>
            <a:spLocks noGrp="1"/>
          </p:cNvSpPr>
          <p:nvPr>
            <p:ph type="title"/>
          </p:nvPr>
        </p:nvSpPr>
        <p:spPr/>
        <p:txBody>
          <a:bodyPr/>
          <a:lstStyle/>
          <a:p>
            <a:pPr algn="ctr"/>
            <a:r>
              <a:rPr lang="en-US" b="1" u="sng" dirty="0">
                <a:ea typeface="+mj-lt"/>
                <a:cs typeface="+mj-lt"/>
              </a:rPr>
              <a:t>The Assurance of Peace!</a:t>
            </a:r>
            <a:endParaRPr lang="en-US" dirty="0"/>
          </a:p>
          <a:p>
            <a:endParaRPr lang="en-US" dirty="0"/>
          </a:p>
        </p:txBody>
      </p:sp>
      <p:sp>
        <p:nvSpPr>
          <p:cNvPr id="3" name="Content Placeholder 2">
            <a:extLst>
              <a:ext uri="{FF2B5EF4-FFF2-40B4-BE49-F238E27FC236}">
                <a16:creationId xmlns:a16="http://schemas.microsoft.com/office/drawing/2014/main" id="{CB9C4909-726A-58EA-2B13-7B0A9203F72A}"/>
              </a:ext>
            </a:extLst>
          </p:cNvPr>
          <p:cNvSpPr>
            <a:spLocks noGrp="1"/>
          </p:cNvSpPr>
          <p:nvPr>
            <p:ph idx="1"/>
          </p:nvPr>
        </p:nvSpPr>
        <p:spPr>
          <a:xfrm>
            <a:off x="999831" y="1375585"/>
            <a:ext cx="9040615" cy="4872814"/>
          </a:xfrm>
        </p:spPr>
        <p:txBody>
          <a:bodyPr vert="horz" lIns="91440" tIns="45720" rIns="91440" bIns="45720" rtlCol="0" anchor="t">
            <a:normAutofit/>
          </a:bodyPr>
          <a:lstStyle/>
          <a:p>
            <a:pPr algn="ctr">
              <a:buNone/>
            </a:pPr>
            <a:r>
              <a:rPr lang="en-US" sz="3200" dirty="0">
                <a:ea typeface="+mj-lt"/>
                <a:cs typeface="+mj-lt"/>
              </a:rPr>
              <a:t>Romans Chapters 1-3</a:t>
            </a:r>
            <a:endParaRPr lang="en-US" sz="3200" dirty="0"/>
          </a:p>
          <a:p>
            <a:pPr algn="ctr">
              <a:buNone/>
            </a:pPr>
            <a:r>
              <a:rPr lang="en-US" sz="3200" i="1" dirty="0">
                <a:ea typeface="+mj-lt"/>
                <a:cs typeface="+mj-lt"/>
              </a:rPr>
              <a:t>For the wrath of God is revealed from heaven against all ungodliness </a:t>
            </a:r>
            <a:r>
              <a:rPr lang="en-US" sz="3200" b="1" i="1" u="sng" dirty="0">
                <a:ea typeface="+mj-lt"/>
                <a:cs typeface="+mj-lt"/>
              </a:rPr>
              <a:t>and</a:t>
            </a:r>
            <a:r>
              <a:rPr lang="en-US" sz="3200" i="1" dirty="0">
                <a:ea typeface="+mj-lt"/>
                <a:cs typeface="+mj-lt"/>
              </a:rPr>
              <a:t> unrighteousness of men, who hold the truth in unrighteousness; Because that which may be known of God is manifest in them; for God hath shewed it unto them...</a:t>
            </a:r>
            <a:endParaRPr lang="en-US" sz="3200" dirty="0"/>
          </a:p>
          <a:p>
            <a:pPr marL="0" indent="0">
              <a:buNone/>
            </a:pPr>
            <a:endParaRPr lang="en-US" dirty="0"/>
          </a:p>
        </p:txBody>
      </p:sp>
    </p:spTree>
    <p:extLst>
      <p:ext uri="{BB962C8B-B14F-4D97-AF65-F5344CB8AC3E}">
        <p14:creationId xmlns:p14="http://schemas.microsoft.com/office/powerpoint/2010/main" val="217281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4E54F6-4FA7-9F9B-56DD-FEBE35533772}"/>
              </a:ext>
            </a:extLst>
          </p:cNvPr>
          <p:cNvSpPr>
            <a:spLocks noGrp="1"/>
          </p:cNvSpPr>
          <p:nvPr>
            <p:ph idx="1"/>
          </p:nvPr>
        </p:nvSpPr>
        <p:spPr>
          <a:xfrm>
            <a:off x="1150349" y="510104"/>
            <a:ext cx="8871282" cy="5672443"/>
          </a:xfrm>
        </p:spPr>
        <p:txBody>
          <a:bodyPr vert="horz" lIns="91440" tIns="45720" rIns="91440" bIns="45720" rtlCol="0" anchor="t">
            <a:normAutofit/>
          </a:bodyPr>
          <a:lstStyle/>
          <a:p>
            <a:pPr algn="ctr">
              <a:buNone/>
            </a:pPr>
            <a:r>
              <a:rPr lang="en-US" sz="3200" i="1" dirty="0">
                <a:ea typeface="+mj-lt"/>
                <a:cs typeface="+mj-lt"/>
              </a:rPr>
              <a:t>...For the invisible things of him from the creation of the world are clearly seen, being understood by the things that are made, even his eternal power and Godhead; so that they are without excuse: Because that, when they knew God, they glorified him not as God, neither were thankful; but became vain in their imaginations, and their foolish heart was darkened...</a:t>
            </a:r>
            <a:endParaRPr lang="en-US" sz="3200" dirty="0"/>
          </a:p>
          <a:p>
            <a:pPr marL="0" indent="0">
              <a:buNone/>
            </a:pPr>
            <a:endParaRPr lang="en-US" dirty="0"/>
          </a:p>
        </p:txBody>
      </p:sp>
    </p:spTree>
    <p:extLst>
      <p:ext uri="{BB962C8B-B14F-4D97-AF65-F5344CB8AC3E}">
        <p14:creationId xmlns:p14="http://schemas.microsoft.com/office/powerpoint/2010/main" val="356782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FA2C3A-6215-EF62-AEC3-16F28269FFD8}"/>
              </a:ext>
            </a:extLst>
          </p:cNvPr>
          <p:cNvSpPr>
            <a:spLocks noGrp="1"/>
          </p:cNvSpPr>
          <p:nvPr>
            <p:ph idx="1"/>
          </p:nvPr>
        </p:nvSpPr>
        <p:spPr>
          <a:xfrm>
            <a:off x="648930" y="603956"/>
            <a:ext cx="6188189" cy="5619863"/>
          </a:xfrm>
        </p:spPr>
        <p:txBody>
          <a:bodyPr vert="horz" lIns="91440" tIns="45720" rIns="91440" bIns="45720" rtlCol="0" anchor="t">
            <a:normAutofit/>
          </a:bodyPr>
          <a:lstStyle/>
          <a:p>
            <a:pPr>
              <a:buNone/>
            </a:pPr>
            <a:r>
              <a:rPr lang="en-US" sz="3200" i="1" dirty="0">
                <a:solidFill>
                  <a:srgbClr val="FFFFFF"/>
                </a:solidFill>
                <a:ea typeface="+mj-lt"/>
                <a:cs typeface="+mj-lt"/>
              </a:rPr>
              <a:t>...Professing themselves to be wise, they became fools, And changed the glory of the uncorruptible God into an image made like to corruptible man, and to birds, and </a:t>
            </a:r>
            <a:r>
              <a:rPr lang="en-US" sz="3200" i="1" dirty="0" err="1">
                <a:solidFill>
                  <a:srgbClr val="FFFFFF"/>
                </a:solidFill>
                <a:ea typeface="+mj-lt"/>
                <a:cs typeface="+mj-lt"/>
              </a:rPr>
              <a:t>fourfooted</a:t>
            </a:r>
            <a:r>
              <a:rPr lang="en-US" sz="3200" i="1" dirty="0">
                <a:solidFill>
                  <a:srgbClr val="FFFFFF"/>
                </a:solidFill>
                <a:ea typeface="+mj-lt"/>
                <a:cs typeface="+mj-lt"/>
              </a:rPr>
              <a:t> beasts, and creeping things...</a:t>
            </a:r>
            <a:endParaRPr lang="en-US" sz="3200" dirty="0">
              <a:solidFill>
                <a:srgbClr val="FFFFFF"/>
              </a:solidFill>
            </a:endParaRPr>
          </a:p>
          <a:p>
            <a:pPr marL="0" indent="0">
              <a:buNone/>
            </a:pPr>
            <a:endParaRPr lang="en-US">
              <a:solidFill>
                <a:srgbClr val="FFFFFF"/>
              </a:solidFill>
            </a:endParaRP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A picture containing indoor, wall, altar, stand&#10;&#10;Description automatically generated">
            <a:extLst>
              <a:ext uri="{FF2B5EF4-FFF2-40B4-BE49-F238E27FC236}">
                <a16:creationId xmlns:a16="http://schemas.microsoft.com/office/drawing/2014/main" id="{1D3153C7-694C-2754-EA04-15D3B523D5E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7768"/>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5" name="TextBox 4">
            <a:extLst>
              <a:ext uri="{FF2B5EF4-FFF2-40B4-BE49-F238E27FC236}">
                <a16:creationId xmlns:a16="http://schemas.microsoft.com/office/drawing/2014/main" id="{F2FF6F7B-8A09-C4B2-47F6-A52615D2471F}"/>
              </a:ext>
            </a:extLst>
          </p:cNvPr>
          <p:cNvSpPr txBox="1"/>
          <p:nvPr/>
        </p:nvSpPr>
        <p:spPr>
          <a:xfrm>
            <a:off x="9631684" y="6657945"/>
            <a:ext cx="256031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738058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814CD63D-A058-9BC7-9525-AA048760BC53}"/>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10000"/>
          <a:stretch/>
        </p:blipFill>
        <p:spPr>
          <a:xfrm>
            <a:off x="20" y="-1"/>
            <a:ext cx="12191980" cy="6858000"/>
          </a:xfrm>
          <a:prstGeom prst="rect">
            <a:avLst/>
          </a:prstGeom>
        </p:spPr>
      </p:pic>
      <p:sp>
        <p:nvSpPr>
          <p:cNvPr id="3" name="Content Placeholder 2">
            <a:extLst>
              <a:ext uri="{FF2B5EF4-FFF2-40B4-BE49-F238E27FC236}">
                <a16:creationId xmlns:a16="http://schemas.microsoft.com/office/drawing/2014/main" id="{325559AC-564A-8490-30E2-BE0B96069D96}"/>
              </a:ext>
            </a:extLst>
          </p:cNvPr>
          <p:cNvSpPr>
            <a:spLocks noGrp="1"/>
          </p:cNvSpPr>
          <p:nvPr>
            <p:ph idx="1"/>
          </p:nvPr>
        </p:nvSpPr>
        <p:spPr>
          <a:xfrm>
            <a:off x="2711979" y="1629585"/>
            <a:ext cx="8805430" cy="5437258"/>
          </a:xfrm>
        </p:spPr>
        <p:txBody>
          <a:bodyPr vert="horz" lIns="91440" tIns="45720" rIns="91440" bIns="45720" rtlCol="0" anchor="t">
            <a:normAutofit/>
          </a:bodyPr>
          <a:lstStyle/>
          <a:p>
            <a:pPr>
              <a:buNone/>
            </a:pPr>
            <a:r>
              <a:rPr lang="en-US" sz="3200" i="1" dirty="0">
                <a:ea typeface="+mj-lt"/>
                <a:cs typeface="+mj-lt"/>
              </a:rPr>
              <a:t>...Wherefore God also gave them up to uncleanness through the lusts of their own hearts, to </a:t>
            </a:r>
            <a:r>
              <a:rPr lang="en-US" sz="3200" i="1" dirty="0" err="1">
                <a:ea typeface="+mj-lt"/>
                <a:cs typeface="+mj-lt"/>
              </a:rPr>
              <a:t>dishonour</a:t>
            </a:r>
            <a:r>
              <a:rPr lang="en-US" sz="3200" i="1" dirty="0">
                <a:ea typeface="+mj-lt"/>
                <a:cs typeface="+mj-lt"/>
              </a:rPr>
              <a:t> their own bodies between themselves: Who changed the truth of God into a lie, and worshipped and served the creature more than the Creator, who is blessed </a:t>
            </a:r>
            <a:r>
              <a:rPr lang="en-US" sz="3200" i="1" dirty="0" err="1">
                <a:ea typeface="+mj-lt"/>
                <a:cs typeface="+mj-lt"/>
              </a:rPr>
              <a:t>for ever</a:t>
            </a:r>
            <a:r>
              <a:rPr lang="en-US" sz="3200" i="1" dirty="0">
                <a:ea typeface="+mj-lt"/>
                <a:cs typeface="+mj-lt"/>
              </a:rPr>
              <a:t>. Amen...</a:t>
            </a:r>
            <a:endParaRPr lang="en-US" sz="3200" dirty="0"/>
          </a:p>
          <a:p>
            <a:pPr marL="0" indent="0">
              <a:buNone/>
            </a:pPr>
            <a:endParaRPr lang="en-US" dirty="0"/>
          </a:p>
        </p:txBody>
      </p:sp>
      <p:sp>
        <p:nvSpPr>
          <p:cNvPr id="5" name="TextBox 4">
            <a:extLst>
              <a:ext uri="{FF2B5EF4-FFF2-40B4-BE49-F238E27FC236}">
                <a16:creationId xmlns:a16="http://schemas.microsoft.com/office/drawing/2014/main" id="{33E66567-A9F8-A76C-86DE-673514476205}"/>
              </a:ext>
            </a:extLst>
          </p:cNvPr>
          <p:cNvSpPr txBox="1"/>
          <p:nvPr/>
        </p:nvSpPr>
        <p:spPr>
          <a:xfrm>
            <a:off x="9320701" y="6657944"/>
            <a:ext cx="287129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70206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5559AC-564A-8490-30E2-BE0B96069D96}"/>
              </a:ext>
            </a:extLst>
          </p:cNvPr>
          <p:cNvSpPr>
            <a:spLocks noGrp="1"/>
          </p:cNvSpPr>
          <p:nvPr>
            <p:ph idx="1"/>
          </p:nvPr>
        </p:nvSpPr>
        <p:spPr>
          <a:xfrm>
            <a:off x="1065682" y="754696"/>
            <a:ext cx="9040615" cy="5211481"/>
          </a:xfrm>
        </p:spPr>
        <p:txBody>
          <a:bodyPr vert="horz" lIns="91440" tIns="45720" rIns="91440" bIns="45720" rtlCol="0" anchor="t">
            <a:normAutofit/>
          </a:bodyPr>
          <a:lstStyle/>
          <a:p>
            <a:pPr marL="0" indent="0">
              <a:buNone/>
            </a:pPr>
            <a:r>
              <a:rPr lang="en-US" sz="3200" i="1" dirty="0">
                <a:ea typeface="+mj-lt"/>
                <a:cs typeface="+mj-lt"/>
              </a:rPr>
              <a:t>...For this cause God gave them up unto vile affections: for even their women did change the natural use into that which is against nature: And likewise also the men, leaving the natural use of the woman, burned in their lust one toward another; men with men working that which is unseemly, and receiving in themselves that recompence of their error which was meet...</a:t>
            </a:r>
            <a:endParaRPr lang="en-US" sz="3200" dirty="0"/>
          </a:p>
          <a:p>
            <a:pPr>
              <a:buClr>
                <a:srgbClr val="8AD0D6"/>
              </a:buClr>
            </a:pPr>
            <a:endParaRPr lang="en-US" dirty="0"/>
          </a:p>
        </p:txBody>
      </p:sp>
    </p:spTree>
    <p:extLst>
      <p:ext uri="{BB962C8B-B14F-4D97-AF65-F5344CB8AC3E}">
        <p14:creationId xmlns:p14="http://schemas.microsoft.com/office/powerpoint/2010/main" val="33872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5559AC-564A-8490-30E2-BE0B96069D96}"/>
              </a:ext>
            </a:extLst>
          </p:cNvPr>
          <p:cNvSpPr>
            <a:spLocks noGrp="1"/>
          </p:cNvSpPr>
          <p:nvPr>
            <p:ph idx="1"/>
          </p:nvPr>
        </p:nvSpPr>
        <p:spPr>
          <a:xfrm>
            <a:off x="1187978" y="519511"/>
            <a:ext cx="8861875" cy="5728888"/>
          </a:xfrm>
        </p:spPr>
        <p:txBody>
          <a:bodyPr vert="horz" lIns="91440" tIns="45720" rIns="91440" bIns="45720" rtlCol="0" anchor="t">
            <a:normAutofit/>
          </a:bodyPr>
          <a:lstStyle/>
          <a:p>
            <a:pPr>
              <a:buNone/>
            </a:pPr>
            <a:r>
              <a:rPr lang="en-US" sz="3200" i="1" dirty="0">
                <a:ea typeface="+mj-lt"/>
                <a:cs typeface="+mj-lt"/>
              </a:rPr>
              <a:t>...And even as they did not like to retain God in their knowledge, God gave them over to a reprobate mind, to do those things which are not convenient; Being filled with all unrighteousness, fornication, wickedness, covetousness, maliciousness; full of envy,</a:t>
            </a:r>
            <a:r>
              <a:rPr lang="en-US" sz="3200" dirty="0">
                <a:ea typeface="+mj-lt"/>
                <a:cs typeface="+mj-lt"/>
              </a:rPr>
              <a:t> murder, debate, deceit, malignity; whisperers,...</a:t>
            </a:r>
            <a:endParaRPr lang="en-US" sz="3200" dirty="0"/>
          </a:p>
          <a:p>
            <a:pPr marL="0" indent="0">
              <a:buNone/>
            </a:pPr>
            <a:endParaRPr lang="en-US" dirty="0"/>
          </a:p>
        </p:txBody>
      </p:sp>
    </p:spTree>
    <p:extLst>
      <p:ext uri="{BB962C8B-B14F-4D97-AF65-F5344CB8AC3E}">
        <p14:creationId xmlns:p14="http://schemas.microsoft.com/office/powerpoint/2010/main" val="1645351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5559AC-564A-8490-30E2-BE0B96069D96}"/>
              </a:ext>
            </a:extLst>
          </p:cNvPr>
          <p:cNvSpPr>
            <a:spLocks noGrp="1"/>
          </p:cNvSpPr>
          <p:nvPr>
            <p:ph idx="1"/>
          </p:nvPr>
        </p:nvSpPr>
        <p:spPr>
          <a:xfrm>
            <a:off x="1187978" y="519511"/>
            <a:ext cx="8861875" cy="5728888"/>
          </a:xfrm>
        </p:spPr>
        <p:txBody>
          <a:bodyPr vert="horz" lIns="91440" tIns="45720" rIns="91440" bIns="45720" rtlCol="0" anchor="t">
            <a:normAutofit/>
          </a:bodyPr>
          <a:lstStyle/>
          <a:p>
            <a:pPr marL="0" indent="0">
              <a:buNone/>
            </a:pPr>
            <a:r>
              <a:rPr lang="en-US" sz="3200" dirty="0">
                <a:ea typeface="+mj-lt"/>
                <a:cs typeface="+mj-lt"/>
              </a:rPr>
              <a:t>...Backbiters, haters of God, despiteful, proud, boasters, inventors of evil things, disobedient to parents, Without understanding, </a:t>
            </a:r>
            <a:r>
              <a:rPr lang="en-US" sz="3200" dirty="0" err="1">
                <a:ea typeface="+mj-lt"/>
                <a:cs typeface="+mj-lt"/>
              </a:rPr>
              <a:t>covenantbreakers</a:t>
            </a:r>
            <a:r>
              <a:rPr lang="en-US" sz="3200" dirty="0">
                <a:ea typeface="+mj-lt"/>
                <a:cs typeface="+mj-lt"/>
              </a:rPr>
              <a:t>, without natural affection, implacable, unmerciful: Who knowing the judgment of God, that they which commit such things are worthy of death, not only do the same, but have pleasure in them that do them.</a:t>
            </a:r>
            <a:endParaRPr lang="en-US" dirty="0">
              <a:ea typeface="+mj-lt"/>
              <a:cs typeface="+mj-lt"/>
            </a:endParaRPr>
          </a:p>
          <a:p>
            <a:pPr>
              <a:buNone/>
            </a:pPr>
            <a:r>
              <a:rPr lang="en-US" sz="3200" dirty="0">
                <a:ea typeface="+mj-lt"/>
                <a:cs typeface="+mj-lt"/>
              </a:rPr>
              <a:t>Romans 1:18-32</a:t>
            </a:r>
            <a:endParaRPr lang="en-US"/>
          </a:p>
          <a:p>
            <a:pPr>
              <a:buNone/>
            </a:pPr>
            <a:endParaRPr lang="en-US"/>
          </a:p>
          <a:p>
            <a:pPr marL="0" indent="0">
              <a:buNone/>
            </a:pPr>
            <a:endParaRPr lang="en-US" dirty="0"/>
          </a:p>
        </p:txBody>
      </p:sp>
    </p:spTree>
    <p:extLst>
      <p:ext uri="{BB962C8B-B14F-4D97-AF65-F5344CB8AC3E}">
        <p14:creationId xmlns:p14="http://schemas.microsoft.com/office/powerpoint/2010/main" val="1058834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FC07-56EB-7992-1C1A-40964E440138}"/>
              </a:ext>
            </a:extLst>
          </p:cNvPr>
          <p:cNvSpPr>
            <a:spLocks noGrp="1"/>
          </p:cNvSpPr>
          <p:nvPr>
            <p:ph type="title"/>
          </p:nvPr>
        </p:nvSpPr>
        <p:spPr/>
        <p:txBody>
          <a:bodyPr/>
          <a:lstStyle/>
          <a:p>
            <a:pPr algn="ctr"/>
            <a:r>
              <a:rPr lang="en-US" b="1" u="sng" dirty="0">
                <a:ea typeface="+mj-lt"/>
                <a:cs typeface="+mj-lt"/>
              </a:rPr>
              <a:t>Nasty Folks?.. Well Yes, But…</a:t>
            </a:r>
            <a:endParaRPr lang="en-US" dirty="0"/>
          </a:p>
          <a:p>
            <a:endParaRPr lang="en-US" dirty="0"/>
          </a:p>
        </p:txBody>
      </p:sp>
      <p:sp>
        <p:nvSpPr>
          <p:cNvPr id="3" name="Content Placeholder 2">
            <a:extLst>
              <a:ext uri="{FF2B5EF4-FFF2-40B4-BE49-F238E27FC236}">
                <a16:creationId xmlns:a16="http://schemas.microsoft.com/office/drawing/2014/main" id="{F94F862C-CBE1-62F3-9DEC-34194B73A2F8}"/>
              </a:ext>
            </a:extLst>
          </p:cNvPr>
          <p:cNvSpPr>
            <a:spLocks noGrp="1"/>
          </p:cNvSpPr>
          <p:nvPr>
            <p:ph idx="1"/>
          </p:nvPr>
        </p:nvSpPr>
        <p:spPr/>
        <p:txBody>
          <a:bodyPr vert="horz" lIns="91440" tIns="45720" rIns="91440" bIns="45720" rtlCol="0" anchor="t">
            <a:normAutofit lnSpcReduction="10000"/>
          </a:bodyPr>
          <a:lstStyle/>
          <a:p>
            <a:pPr algn="ctr">
              <a:buNone/>
            </a:pPr>
            <a:r>
              <a:rPr lang="en-US" sz="2800" b="1" u="sng" dirty="0">
                <a:ea typeface="+mj-lt"/>
                <a:cs typeface="+mj-lt"/>
              </a:rPr>
              <a:t>Romans 2:1-3 NLT</a:t>
            </a:r>
            <a:endParaRPr lang="en-US" sz="2800" dirty="0"/>
          </a:p>
          <a:p>
            <a:pPr>
              <a:buNone/>
            </a:pPr>
            <a:r>
              <a:rPr lang="en-US" sz="2800" i="1" dirty="0">
                <a:ea typeface="+mj-lt"/>
                <a:cs typeface="+mj-lt"/>
              </a:rPr>
              <a:t>   You may think you can condemn such people, but you are just as bad, and you have no excuse! When you say they are wicked and should be punished, you are condemning yourself, for you who judge others do these very same things. </a:t>
            </a:r>
            <a:endParaRPr lang="en-US" sz="2800" b="1" i="1"/>
          </a:p>
          <a:p>
            <a:pPr>
              <a:buNone/>
            </a:pPr>
            <a:br>
              <a:rPr lang="en-US" dirty="0"/>
            </a:br>
            <a:br>
              <a:rPr lang="en-US" dirty="0"/>
            </a:br>
            <a:endParaRPr lang="en-US" dirty="0"/>
          </a:p>
          <a:p>
            <a:pPr marL="0" indent="0">
              <a:buNone/>
            </a:pPr>
            <a:endParaRPr lang="en-US" dirty="0"/>
          </a:p>
        </p:txBody>
      </p:sp>
    </p:spTree>
    <p:extLst>
      <p:ext uri="{BB962C8B-B14F-4D97-AF65-F5344CB8AC3E}">
        <p14:creationId xmlns:p14="http://schemas.microsoft.com/office/powerpoint/2010/main" val="3321981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5559AC-564A-8490-30E2-BE0B96069D96}"/>
              </a:ext>
            </a:extLst>
          </p:cNvPr>
          <p:cNvSpPr>
            <a:spLocks noGrp="1"/>
          </p:cNvSpPr>
          <p:nvPr>
            <p:ph idx="1"/>
          </p:nvPr>
        </p:nvSpPr>
        <p:spPr>
          <a:xfrm>
            <a:off x="583078" y="1271882"/>
            <a:ext cx="6254041" cy="4951937"/>
          </a:xfrm>
        </p:spPr>
        <p:txBody>
          <a:bodyPr vert="horz" lIns="91440" tIns="45720" rIns="91440" bIns="45720" rtlCol="0" anchor="t">
            <a:normAutofit/>
          </a:bodyPr>
          <a:lstStyle/>
          <a:p>
            <a:pPr>
              <a:buNone/>
            </a:pPr>
            <a:r>
              <a:rPr lang="en-US" sz="3200" i="1" dirty="0">
                <a:solidFill>
                  <a:srgbClr val="FFFFFF"/>
                </a:solidFill>
                <a:ea typeface="+mj-lt"/>
                <a:cs typeface="+mj-lt"/>
              </a:rPr>
              <a:t>And we know that God, in his justice, will punish anyone who does such things. Since you judge others for doing these things, why do you think you can avoid God’s judgment when you do the same things? </a:t>
            </a:r>
            <a:endParaRPr lang="en-US" sz="3200" dirty="0">
              <a:solidFill>
                <a:srgbClr val="FFFFFF"/>
              </a:solidFill>
            </a:endParaRPr>
          </a:p>
          <a:p>
            <a:pPr marL="0" indent="0">
              <a:buNone/>
            </a:pPr>
            <a:endParaRPr lang="en-US">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 name="Picture 3" descr="A picture containing text&#10;&#10;Description automatically generated">
            <a:extLst>
              <a:ext uri="{FF2B5EF4-FFF2-40B4-BE49-F238E27FC236}">
                <a16:creationId xmlns:a16="http://schemas.microsoft.com/office/drawing/2014/main" id="{A19DB50F-DA78-8E76-028C-0F39354688A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967" r="3386"/>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4" name="TextBox 3">
            <a:extLst>
              <a:ext uri="{FF2B5EF4-FFF2-40B4-BE49-F238E27FC236}">
                <a16:creationId xmlns:a16="http://schemas.microsoft.com/office/drawing/2014/main" id="{FED89617-CB87-74EA-074E-6B7992C24D40}"/>
              </a:ext>
            </a:extLst>
          </p:cNvPr>
          <p:cNvSpPr txBox="1"/>
          <p:nvPr/>
        </p:nvSpPr>
        <p:spPr>
          <a:xfrm>
            <a:off x="9298259" y="6657945"/>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5751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BC96-93B3-C8F2-5934-53450009CEC6}"/>
              </a:ext>
            </a:extLst>
          </p:cNvPr>
          <p:cNvSpPr>
            <a:spLocks noGrp="1"/>
          </p:cNvSpPr>
          <p:nvPr>
            <p:ph type="title"/>
          </p:nvPr>
        </p:nvSpPr>
        <p:spPr/>
        <p:txBody>
          <a:bodyPr/>
          <a:lstStyle/>
          <a:p>
            <a:pPr algn="ctr"/>
            <a:r>
              <a:rPr lang="en-US" b="1" u="sng" dirty="0">
                <a:ea typeface="+mj-lt"/>
                <a:cs typeface="+mj-lt"/>
              </a:rPr>
              <a:t>Romans 2:17-24</a:t>
            </a:r>
            <a:endParaRPr lang="en-US" dirty="0"/>
          </a:p>
          <a:p>
            <a:endParaRPr lang="en-US" dirty="0"/>
          </a:p>
        </p:txBody>
      </p:sp>
      <p:sp>
        <p:nvSpPr>
          <p:cNvPr id="3" name="Content Placeholder 2">
            <a:extLst>
              <a:ext uri="{FF2B5EF4-FFF2-40B4-BE49-F238E27FC236}">
                <a16:creationId xmlns:a16="http://schemas.microsoft.com/office/drawing/2014/main" id="{47386C22-08CE-4454-4896-B1587E0F4857}"/>
              </a:ext>
            </a:extLst>
          </p:cNvPr>
          <p:cNvSpPr>
            <a:spLocks noGrp="1"/>
          </p:cNvSpPr>
          <p:nvPr>
            <p:ph idx="1"/>
          </p:nvPr>
        </p:nvSpPr>
        <p:spPr>
          <a:xfrm>
            <a:off x="1093905" y="1497881"/>
            <a:ext cx="8946541" cy="4195481"/>
          </a:xfrm>
        </p:spPr>
        <p:txBody>
          <a:bodyPr vert="horz" lIns="91440" tIns="45720" rIns="91440" bIns="45720" rtlCol="0" anchor="t">
            <a:normAutofit/>
          </a:bodyPr>
          <a:lstStyle/>
          <a:p>
            <a:pPr>
              <a:buNone/>
            </a:pPr>
            <a:r>
              <a:rPr lang="en-US" sz="3200" i="1" dirty="0">
                <a:ea typeface="+mj-lt"/>
                <a:cs typeface="+mj-lt"/>
              </a:rPr>
              <a:t>   Behold, thou art called a Jew, and rest in the law, and make thy boast of God, And know his will, and approve the things that are more excellent, being instructed out of the law; And art confident that thou thyself art a guide of the blind, a light of them which are in darkness,</a:t>
            </a:r>
            <a:endParaRPr lang="en-US" sz="3200" dirty="0"/>
          </a:p>
          <a:p>
            <a:pPr marL="0" indent="0">
              <a:buNone/>
            </a:pPr>
            <a:endParaRPr lang="en-US" dirty="0"/>
          </a:p>
        </p:txBody>
      </p:sp>
    </p:spTree>
    <p:extLst>
      <p:ext uri="{BB962C8B-B14F-4D97-AF65-F5344CB8AC3E}">
        <p14:creationId xmlns:p14="http://schemas.microsoft.com/office/powerpoint/2010/main" val="316212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6807" y="1136714"/>
            <a:ext cx="9888695" cy="4981863"/>
          </a:xfrm>
        </p:spPr>
        <p:txBody>
          <a:bodyPr vert="horz" lIns="91440" tIns="45720" rIns="91440" bIns="45720" rtlCol="0" anchor="t">
            <a:noAutofit/>
          </a:bodyPr>
          <a:lstStyle/>
          <a:p>
            <a:pPr algn="ctr"/>
            <a:r>
              <a:rPr lang="en-US" sz="3200" dirty="0">
                <a:ea typeface="+mj-lt"/>
                <a:cs typeface="+mj-lt"/>
              </a:rPr>
              <a:t>And I saw another angel fly in the midst of heaven, </a:t>
            </a:r>
            <a:r>
              <a:rPr lang="en-US" sz="3200" u="sng" dirty="0">
                <a:ea typeface="+mj-lt"/>
                <a:cs typeface="+mj-lt"/>
              </a:rPr>
              <a:t>having the everlasting gospel to preach unto them that dwell on the earth</a:t>
            </a:r>
            <a:r>
              <a:rPr lang="en-US" sz="3200" dirty="0">
                <a:ea typeface="+mj-lt"/>
                <a:cs typeface="+mj-lt"/>
              </a:rPr>
              <a:t>, and to </a:t>
            </a:r>
            <a:r>
              <a:rPr lang="en-US" sz="3200" b="1" u="sng" dirty="0">
                <a:ea typeface="+mj-lt"/>
                <a:cs typeface="+mj-lt"/>
              </a:rPr>
              <a:t>every</a:t>
            </a:r>
            <a:r>
              <a:rPr lang="en-US" sz="3200" dirty="0">
                <a:ea typeface="+mj-lt"/>
                <a:cs typeface="+mj-lt"/>
              </a:rPr>
              <a:t> nation, and kindred, and tongue, and people, Saying with a loud voice, Fear God, and give glory to him; for the hour of his judgment is come: and worship him that made heaven, and earth, and the sea, and the fountains of waters. </a:t>
            </a:r>
            <a:endParaRPr lang="en-US" sz="3200"/>
          </a:p>
          <a:p>
            <a:pPr algn="ctr"/>
            <a:r>
              <a:rPr lang="en-US" sz="3200" dirty="0">
                <a:ea typeface="+mj-lt"/>
                <a:cs typeface="+mj-lt"/>
              </a:rPr>
              <a:t>Rev 14:6-7</a:t>
            </a:r>
            <a:endParaRPr lang="en-US" sz="3200" dirty="0"/>
          </a:p>
          <a:p>
            <a:endParaRPr lang="en-US"/>
          </a:p>
        </p:txBody>
      </p:sp>
    </p:spTree>
    <p:extLst>
      <p:ext uri="{BB962C8B-B14F-4D97-AF65-F5344CB8AC3E}">
        <p14:creationId xmlns:p14="http://schemas.microsoft.com/office/powerpoint/2010/main" val="3586491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5559AC-564A-8490-30E2-BE0B96069D96}"/>
              </a:ext>
            </a:extLst>
          </p:cNvPr>
          <p:cNvSpPr>
            <a:spLocks noGrp="1"/>
          </p:cNvSpPr>
          <p:nvPr>
            <p:ph idx="1"/>
          </p:nvPr>
        </p:nvSpPr>
        <p:spPr>
          <a:xfrm>
            <a:off x="667745" y="698030"/>
            <a:ext cx="6188189" cy="5855048"/>
          </a:xfrm>
        </p:spPr>
        <p:txBody>
          <a:bodyPr vert="horz" lIns="91440" tIns="45720" rIns="91440" bIns="45720" rtlCol="0" anchor="t">
            <a:normAutofit/>
          </a:bodyPr>
          <a:lstStyle/>
          <a:p>
            <a:pPr>
              <a:buNone/>
            </a:pPr>
            <a:r>
              <a:rPr lang="en-US" sz="3200" i="1" dirty="0">
                <a:solidFill>
                  <a:srgbClr val="FFFFFF"/>
                </a:solidFill>
                <a:ea typeface="+mj-lt"/>
                <a:cs typeface="+mj-lt"/>
              </a:rPr>
              <a:t>   An instructor of the foolish, a teacher of babes, which hast the form of knowledge and of the truth in the law. Thou therefore which teach another, teach thou not thyself? Thou that preach a man should not steal, dost thou steal?</a:t>
            </a:r>
            <a:endParaRPr lang="en-US" sz="3200" dirty="0">
              <a:solidFill>
                <a:srgbClr val="FFFFFF"/>
              </a:solidFill>
            </a:endParaRPr>
          </a:p>
          <a:p>
            <a:pPr marL="0" indent="0">
              <a:buNone/>
            </a:pPr>
            <a:endParaRPr lang="en-US">
              <a:solidFill>
                <a:srgbClr val="FFFFFF"/>
              </a:solidFill>
            </a:endParaRPr>
          </a:p>
        </p:txBody>
      </p:sp>
      <p:sp>
        <p:nvSpPr>
          <p:cNvPr id="10"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 name="Picture 3" descr="HD wallpaper: robbery, full length, architecture, art and craft, group of people | Wallpaper Flare">
            <a:extLst>
              <a:ext uri="{FF2B5EF4-FFF2-40B4-BE49-F238E27FC236}">
                <a16:creationId xmlns:a16="http://schemas.microsoft.com/office/drawing/2014/main" id="{9A2EDDF3-FAC8-A611-39D8-258A61515792}"/>
              </a:ext>
            </a:extLst>
          </p:cNvPr>
          <p:cNvPicPr>
            <a:picLocks noChangeAspect="1"/>
          </p:cNvPicPr>
          <p:nvPr/>
        </p:nvPicPr>
        <p:blipFill rotWithShape="1">
          <a:blip r:embed="rId3"/>
          <a:srcRect l="24536" r="3023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529398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5559AC-564A-8490-30E2-BE0B96069D96}"/>
              </a:ext>
            </a:extLst>
          </p:cNvPr>
          <p:cNvSpPr>
            <a:spLocks noGrp="1"/>
          </p:cNvSpPr>
          <p:nvPr>
            <p:ph idx="1"/>
          </p:nvPr>
        </p:nvSpPr>
        <p:spPr>
          <a:xfrm>
            <a:off x="1187978" y="519511"/>
            <a:ext cx="8861875" cy="5728888"/>
          </a:xfrm>
        </p:spPr>
        <p:txBody>
          <a:bodyPr vert="horz" lIns="91440" tIns="45720" rIns="91440" bIns="45720" rtlCol="0" anchor="t">
            <a:normAutofit/>
          </a:bodyPr>
          <a:lstStyle/>
          <a:p>
            <a:pPr>
              <a:buNone/>
            </a:pPr>
            <a:r>
              <a:rPr lang="en-US" sz="3200" i="1" dirty="0">
                <a:ea typeface="+mj-lt"/>
                <a:cs typeface="+mj-lt"/>
              </a:rPr>
              <a:t>Thou that say a man should not commit adultery, dost thou commit adultery? thou that abhor idols, dost thou commit sacrilege? Thou that make thy boast of the law, through breaking the law </a:t>
            </a:r>
            <a:r>
              <a:rPr lang="en-US" sz="3200" i="1" dirty="0" err="1">
                <a:ea typeface="+mj-lt"/>
                <a:cs typeface="+mj-lt"/>
              </a:rPr>
              <a:t>dishonourest</a:t>
            </a:r>
            <a:r>
              <a:rPr lang="en-US" sz="3200" i="1">
                <a:ea typeface="+mj-lt"/>
                <a:cs typeface="+mj-lt"/>
              </a:rPr>
              <a:t> God</a:t>
            </a:r>
            <a:r>
              <a:rPr lang="en-US" sz="3200" i="1" dirty="0">
                <a:ea typeface="+mj-lt"/>
                <a:cs typeface="+mj-lt"/>
              </a:rPr>
              <a:t>? For </a:t>
            </a:r>
            <a:r>
              <a:rPr lang="en-US" sz="3200" b="1" i="1" u="sng" dirty="0">
                <a:ea typeface="+mj-lt"/>
                <a:cs typeface="+mj-lt"/>
              </a:rPr>
              <a:t>the name of God is blasphemed among the Gentiles through you</a:t>
            </a:r>
            <a:r>
              <a:rPr lang="en-US" sz="3200" i="1" dirty="0">
                <a:ea typeface="+mj-lt"/>
                <a:cs typeface="+mj-lt"/>
              </a:rPr>
              <a:t>, as it is written. </a:t>
            </a:r>
            <a:endParaRPr lang="en-US" sz="3200" dirty="0"/>
          </a:p>
          <a:p>
            <a:pPr marL="0" indent="0">
              <a:buNone/>
            </a:pPr>
            <a:endParaRPr lang="en-US" dirty="0"/>
          </a:p>
        </p:txBody>
      </p:sp>
    </p:spTree>
    <p:extLst>
      <p:ext uri="{BB962C8B-B14F-4D97-AF65-F5344CB8AC3E}">
        <p14:creationId xmlns:p14="http://schemas.microsoft.com/office/powerpoint/2010/main" val="1210325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4" name="Picture 4" descr="A picture containing text, sign, sky, outdoor&#10;&#10;Description automatically generated">
            <a:extLst>
              <a:ext uri="{FF2B5EF4-FFF2-40B4-BE49-F238E27FC236}">
                <a16:creationId xmlns:a16="http://schemas.microsoft.com/office/drawing/2014/main" id="{42CB55FC-2FBF-CD7A-BFAA-4ACA093907E6}"/>
              </a:ext>
            </a:extLst>
          </p:cNvPr>
          <p:cNvPicPr>
            <a:picLocks noChangeAspect="1"/>
          </p:cNvPicPr>
          <p:nvPr/>
        </p:nvPicPr>
        <p:blipFill rotWithShape="1">
          <a:blip r:embed="rId3">
            <a:alphaModFix amt="35000"/>
            <a:extLst>
              <a:ext uri="{837473B0-CC2E-450A-ABE3-18F120FF3D39}">
                <a1611:picAttrSrcUrl xmlns:a1611="http://schemas.microsoft.com/office/drawing/2016/11/main" r:id="rId4"/>
              </a:ext>
            </a:extLst>
          </a:blip>
          <a:srcRect l="20451" r="20929"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Title 1">
            <a:extLst>
              <a:ext uri="{FF2B5EF4-FFF2-40B4-BE49-F238E27FC236}">
                <a16:creationId xmlns:a16="http://schemas.microsoft.com/office/drawing/2014/main" id="{E8DA4E03-10F0-4BD1-3306-8EAA6D552B1E}"/>
              </a:ext>
            </a:extLst>
          </p:cNvPr>
          <p:cNvSpPr>
            <a:spLocks noGrp="1"/>
          </p:cNvSpPr>
          <p:nvPr>
            <p:ph type="title"/>
          </p:nvPr>
        </p:nvSpPr>
        <p:spPr>
          <a:xfrm>
            <a:off x="714782" y="328229"/>
            <a:ext cx="6188190" cy="1622321"/>
          </a:xfrm>
        </p:spPr>
        <p:txBody>
          <a:bodyPr>
            <a:normAutofit/>
          </a:bodyPr>
          <a:lstStyle/>
          <a:p>
            <a:r>
              <a:rPr lang="en-US">
                <a:solidFill>
                  <a:srgbClr val="EBEBEB"/>
                </a:solidFill>
              </a:rPr>
              <a:t>Question;</a:t>
            </a:r>
          </a:p>
        </p:txBody>
      </p:sp>
      <p:sp>
        <p:nvSpPr>
          <p:cNvPr id="10" name="Rectangle 9">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F5608A2-8144-C267-762D-45108B069DC1}"/>
              </a:ext>
            </a:extLst>
          </p:cNvPr>
          <p:cNvSpPr>
            <a:spLocks noGrp="1"/>
          </p:cNvSpPr>
          <p:nvPr>
            <p:ph idx="1"/>
          </p:nvPr>
        </p:nvSpPr>
        <p:spPr>
          <a:xfrm>
            <a:off x="648930" y="1563512"/>
            <a:ext cx="6188189" cy="4914306"/>
          </a:xfrm>
        </p:spPr>
        <p:txBody>
          <a:bodyPr vert="horz" lIns="91440" tIns="45720" rIns="91440" bIns="45720" rtlCol="0" anchor="t">
            <a:normAutofit fontScale="92500" lnSpcReduction="20000"/>
          </a:bodyPr>
          <a:lstStyle/>
          <a:p>
            <a:pPr>
              <a:buNone/>
            </a:pPr>
            <a:r>
              <a:rPr lang="en-US" sz="3200" dirty="0">
                <a:solidFill>
                  <a:srgbClr val="FFFFFF"/>
                </a:solidFill>
                <a:ea typeface="+mj-lt"/>
                <a:cs typeface="+mj-lt"/>
              </a:rPr>
              <a:t>  How many times do we hear “Christians” charged with hypocrisy? Why is that? Because almost all Christians think they are better than the “Sinners” in the world!</a:t>
            </a:r>
            <a:endParaRPr lang="en-US" sz="3200" dirty="0">
              <a:solidFill>
                <a:srgbClr val="FFFFFF"/>
              </a:solidFill>
            </a:endParaRPr>
          </a:p>
          <a:p>
            <a:pPr>
              <a:buNone/>
            </a:pPr>
            <a:r>
              <a:rPr lang="en-US" sz="3200" dirty="0">
                <a:solidFill>
                  <a:srgbClr val="FFFFFF"/>
                </a:solidFill>
                <a:ea typeface="+mj-lt"/>
                <a:cs typeface="+mj-lt"/>
              </a:rPr>
              <a:t> We Slander the Gospel when we represent this idea to the world… None of us is better than any other… </a:t>
            </a:r>
            <a:endParaRPr lang="en-US" sz="3200" dirty="0">
              <a:solidFill>
                <a:srgbClr val="FFFFFF"/>
              </a:solidFill>
            </a:endParaRPr>
          </a:p>
          <a:p>
            <a:pPr>
              <a:buNone/>
            </a:pPr>
            <a:br>
              <a:rPr lang="en-US" dirty="0"/>
            </a:br>
            <a:endParaRPr lang="en-US">
              <a:solidFill>
                <a:srgbClr val="FFFFFF"/>
              </a:solidFill>
            </a:endParaRPr>
          </a:p>
          <a:p>
            <a:pPr marL="0" indent="0">
              <a:buNone/>
            </a:pPr>
            <a:endParaRPr lang="en-US">
              <a:solidFill>
                <a:srgbClr val="FFFFFF"/>
              </a:solidFill>
            </a:endParaRP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5" name="TextBox 4">
            <a:extLst>
              <a:ext uri="{FF2B5EF4-FFF2-40B4-BE49-F238E27FC236}">
                <a16:creationId xmlns:a16="http://schemas.microsoft.com/office/drawing/2014/main" id="{4FE52059-6A5A-403F-CDBF-42578BBD15E6}"/>
              </a:ext>
            </a:extLst>
          </p:cNvPr>
          <p:cNvSpPr txBox="1"/>
          <p:nvPr/>
        </p:nvSpPr>
        <p:spPr>
          <a:xfrm>
            <a:off x="9490619" y="6657945"/>
            <a:ext cx="270138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3278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3A52-50A0-9AF8-DC01-CADDC788D148}"/>
              </a:ext>
            </a:extLst>
          </p:cNvPr>
          <p:cNvSpPr>
            <a:spLocks noGrp="1"/>
          </p:cNvSpPr>
          <p:nvPr>
            <p:ph type="title"/>
          </p:nvPr>
        </p:nvSpPr>
        <p:spPr/>
        <p:txBody>
          <a:bodyPr/>
          <a:lstStyle/>
          <a:p>
            <a:pPr algn="ctr"/>
            <a:r>
              <a:rPr lang="en-US" b="1" i="1" u="sng" dirty="0">
                <a:ea typeface="+mj-lt"/>
                <a:cs typeface="+mj-lt"/>
              </a:rPr>
              <a:t>Romans 3:9-19</a:t>
            </a:r>
            <a:endParaRPr lang="en-US" dirty="0"/>
          </a:p>
          <a:p>
            <a:endParaRPr lang="en-US" dirty="0"/>
          </a:p>
        </p:txBody>
      </p:sp>
      <p:sp>
        <p:nvSpPr>
          <p:cNvPr id="3" name="Content Placeholder 2">
            <a:extLst>
              <a:ext uri="{FF2B5EF4-FFF2-40B4-BE49-F238E27FC236}">
                <a16:creationId xmlns:a16="http://schemas.microsoft.com/office/drawing/2014/main" id="{523AAC5F-D5D3-0730-3EBB-E2946642BBFF}"/>
              </a:ext>
            </a:extLst>
          </p:cNvPr>
          <p:cNvSpPr>
            <a:spLocks noGrp="1"/>
          </p:cNvSpPr>
          <p:nvPr>
            <p:ph idx="1"/>
          </p:nvPr>
        </p:nvSpPr>
        <p:spPr/>
        <p:txBody>
          <a:bodyPr vert="horz" lIns="91440" tIns="45720" rIns="91440" bIns="45720" rtlCol="0" anchor="t">
            <a:normAutofit/>
          </a:bodyPr>
          <a:lstStyle/>
          <a:p>
            <a:pPr>
              <a:buNone/>
            </a:pPr>
            <a:r>
              <a:rPr lang="en-US" sz="3200" dirty="0">
                <a:ea typeface="+mj-lt"/>
                <a:cs typeface="+mj-lt"/>
              </a:rPr>
              <a:t>“</a:t>
            </a:r>
            <a:r>
              <a:rPr lang="en-US" sz="3200" i="1" dirty="0">
                <a:ea typeface="+mj-lt"/>
                <a:cs typeface="+mj-lt"/>
              </a:rPr>
              <a:t>What then? are we better than they? No, in no wise: </a:t>
            </a:r>
            <a:r>
              <a:rPr lang="en-US" sz="3200" i="1" u="sng" dirty="0">
                <a:ea typeface="+mj-lt"/>
                <a:cs typeface="+mj-lt"/>
              </a:rPr>
              <a:t>for we have before proved </a:t>
            </a:r>
            <a:r>
              <a:rPr lang="en-US" sz="3200" b="1" i="1" u="sng" dirty="0">
                <a:ea typeface="+mj-lt"/>
                <a:cs typeface="+mj-lt"/>
              </a:rPr>
              <a:t>both Jews and Gentiles,</a:t>
            </a:r>
            <a:r>
              <a:rPr lang="en-US" sz="3200" i="1" u="sng" dirty="0">
                <a:ea typeface="+mj-lt"/>
                <a:cs typeface="+mj-lt"/>
              </a:rPr>
              <a:t> that they are </a:t>
            </a:r>
            <a:r>
              <a:rPr lang="en-US" sz="3200" b="1" i="1" u="sng" dirty="0">
                <a:ea typeface="+mj-lt"/>
                <a:cs typeface="+mj-lt"/>
              </a:rPr>
              <a:t>all under sin</a:t>
            </a:r>
            <a:r>
              <a:rPr lang="en-US" sz="3200" i="1" u="sng" dirty="0">
                <a:ea typeface="+mj-lt"/>
                <a:cs typeface="+mj-lt"/>
              </a:rPr>
              <a:t>;</a:t>
            </a:r>
            <a:endParaRPr lang="en-US" sz="3200" dirty="0"/>
          </a:p>
          <a:p>
            <a:pPr marL="0" indent="0">
              <a:buNone/>
            </a:pPr>
            <a:endParaRPr lang="en-US" dirty="0"/>
          </a:p>
        </p:txBody>
      </p:sp>
    </p:spTree>
    <p:extLst>
      <p:ext uri="{BB962C8B-B14F-4D97-AF65-F5344CB8AC3E}">
        <p14:creationId xmlns:p14="http://schemas.microsoft.com/office/powerpoint/2010/main" val="2517254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5559AC-564A-8490-30E2-BE0B96069D96}"/>
              </a:ext>
            </a:extLst>
          </p:cNvPr>
          <p:cNvSpPr>
            <a:spLocks noGrp="1"/>
          </p:cNvSpPr>
          <p:nvPr>
            <p:ph idx="1"/>
          </p:nvPr>
        </p:nvSpPr>
        <p:spPr>
          <a:xfrm>
            <a:off x="1187978" y="519511"/>
            <a:ext cx="8861875" cy="5728888"/>
          </a:xfrm>
        </p:spPr>
        <p:txBody>
          <a:bodyPr vert="horz" lIns="91440" tIns="45720" rIns="91440" bIns="45720" rtlCol="0" anchor="t">
            <a:normAutofit/>
          </a:bodyPr>
          <a:lstStyle/>
          <a:p>
            <a:r>
              <a:rPr lang="en-US" sz="3200" i="1" dirty="0"/>
              <a:t>As it is written, There is </a:t>
            </a:r>
            <a:r>
              <a:rPr lang="en-US" sz="3200" i="1" u="sng" dirty="0"/>
              <a:t>none</a:t>
            </a:r>
            <a:r>
              <a:rPr lang="en-US" sz="3200" i="1" dirty="0"/>
              <a:t> righteous, no, </a:t>
            </a:r>
            <a:r>
              <a:rPr lang="en-US" sz="3200" b="1" i="1" u="sng" dirty="0"/>
              <a:t>not one</a:t>
            </a:r>
            <a:r>
              <a:rPr lang="en-US" sz="3200" i="1" dirty="0"/>
              <a:t>:</a:t>
            </a:r>
          </a:p>
          <a:p>
            <a:r>
              <a:rPr lang="en-US" sz="3200" i="1" dirty="0"/>
              <a:t>There is </a:t>
            </a:r>
            <a:r>
              <a:rPr lang="en-US" sz="3200" i="1" u="sng" dirty="0"/>
              <a:t>none</a:t>
            </a:r>
            <a:r>
              <a:rPr lang="en-US" sz="3200" i="1" dirty="0"/>
              <a:t> that </a:t>
            </a:r>
            <a:r>
              <a:rPr lang="en-US" sz="3200" i="1" dirty="0" err="1"/>
              <a:t>understandeth</a:t>
            </a:r>
            <a:r>
              <a:rPr lang="en-US" sz="3200" i="1" dirty="0"/>
              <a:t>, there is </a:t>
            </a:r>
            <a:r>
              <a:rPr lang="en-US" sz="3200" i="1" u="sng" dirty="0"/>
              <a:t>none that </a:t>
            </a:r>
            <a:r>
              <a:rPr lang="en-US" sz="3200" i="1" u="sng" dirty="0" err="1"/>
              <a:t>seeketh</a:t>
            </a:r>
            <a:r>
              <a:rPr lang="en-US" sz="3200" i="1" u="sng" dirty="0"/>
              <a:t> after God</a:t>
            </a:r>
            <a:r>
              <a:rPr lang="en-US" sz="3200" i="1" dirty="0"/>
              <a:t>.</a:t>
            </a:r>
          </a:p>
          <a:p>
            <a:r>
              <a:rPr lang="en-US" sz="3200" i="1" dirty="0"/>
              <a:t>They are </a:t>
            </a:r>
            <a:r>
              <a:rPr lang="en-US" sz="3200" i="1" u="sng" dirty="0"/>
              <a:t>all</a:t>
            </a:r>
            <a:r>
              <a:rPr lang="en-US" sz="3200" i="1" dirty="0"/>
              <a:t> gone out of the way, they are together become unprofitable; there is </a:t>
            </a:r>
            <a:r>
              <a:rPr lang="en-US" sz="3200" i="1" u="sng" dirty="0"/>
              <a:t>none that doeth good, no, </a:t>
            </a:r>
            <a:r>
              <a:rPr lang="en-US" sz="3200" b="1" i="1" u="sng" dirty="0"/>
              <a:t>not one.</a:t>
            </a:r>
          </a:p>
          <a:p>
            <a:r>
              <a:rPr lang="en-US" sz="3200" i="1" dirty="0"/>
              <a:t>Their throat is an open </a:t>
            </a:r>
            <a:r>
              <a:rPr lang="en-US" sz="3200" i="1" dirty="0" err="1"/>
              <a:t>sepulchre</a:t>
            </a:r>
            <a:r>
              <a:rPr lang="en-US" sz="3200" i="1" dirty="0"/>
              <a:t>; with their tongues they have used deceit; the poison of asps is under their lips:</a:t>
            </a:r>
          </a:p>
          <a:p>
            <a:pPr marL="0" indent="0">
              <a:buNone/>
            </a:pPr>
            <a:endParaRPr lang="en-US" sz="3200" i="1" dirty="0"/>
          </a:p>
          <a:p>
            <a:pPr marL="0" indent="0">
              <a:buNone/>
            </a:pPr>
            <a:endParaRPr lang="en-US" sz="1800" i="1" dirty="0"/>
          </a:p>
        </p:txBody>
      </p:sp>
    </p:spTree>
    <p:extLst>
      <p:ext uri="{BB962C8B-B14F-4D97-AF65-F5344CB8AC3E}">
        <p14:creationId xmlns:p14="http://schemas.microsoft.com/office/powerpoint/2010/main" val="2260303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 name="Picture 3" descr="A picture containing building, outdoor, snow, way&#10;&#10;Description automatically generated">
            <a:extLst>
              <a:ext uri="{FF2B5EF4-FFF2-40B4-BE49-F238E27FC236}">
                <a16:creationId xmlns:a16="http://schemas.microsoft.com/office/drawing/2014/main" id="{2C46F64E-76E7-1249-9B15-97B535695A3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1525" r="30070"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25559AC-564A-8490-30E2-BE0B96069D96}"/>
              </a:ext>
            </a:extLst>
          </p:cNvPr>
          <p:cNvSpPr>
            <a:spLocks noGrp="1"/>
          </p:cNvSpPr>
          <p:nvPr>
            <p:ph idx="1"/>
          </p:nvPr>
        </p:nvSpPr>
        <p:spPr>
          <a:xfrm>
            <a:off x="5410950" y="237289"/>
            <a:ext cx="4638903" cy="6011110"/>
          </a:xfrm>
        </p:spPr>
        <p:txBody>
          <a:bodyPr vert="horz" lIns="91440" tIns="45720" rIns="91440" bIns="45720" rtlCol="0" anchor="t">
            <a:normAutofit/>
          </a:bodyPr>
          <a:lstStyle/>
          <a:p>
            <a:r>
              <a:rPr lang="en-US" sz="3200" i="1" dirty="0"/>
              <a:t>Their feet are swift to shed blood:</a:t>
            </a:r>
          </a:p>
          <a:p>
            <a:r>
              <a:rPr lang="en-US" sz="3200" i="1" dirty="0"/>
              <a:t>Destruction and misery are in their ways:</a:t>
            </a:r>
          </a:p>
          <a:p>
            <a:r>
              <a:rPr lang="en-US" sz="3200" i="1" dirty="0"/>
              <a:t>And the way of peace have they not known:</a:t>
            </a:r>
          </a:p>
          <a:p>
            <a:r>
              <a:rPr lang="en-US" sz="3200" i="1" dirty="0"/>
              <a:t>There is </a:t>
            </a:r>
            <a:r>
              <a:rPr lang="en-US" sz="3200" b="1" i="1" u="sng" dirty="0"/>
              <a:t>no fear of God</a:t>
            </a:r>
            <a:r>
              <a:rPr lang="en-US" sz="3200" i="1" dirty="0"/>
              <a:t> before their eyes</a:t>
            </a:r>
            <a:r>
              <a:rPr lang="en-US" i="1" dirty="0"/>
              <a:t>.</a:t>
            </a:r>
            <a:endParaRPr lang="en-US" dirty="0"/>
          </a:p>
        </p:txBody>
      </p:sp>
      <p:sp>
        <p:nvSpPr>
          <p:cNvPr id="4" name="TextBox 3">
            <a:extLst>
              <a:ext uri="{FF2B5EF4-FFF2-40B4-BE49-F238E27FC236}">
                <a16:creationId xmlns:a16="http://schemas.microsoft.com/office/drawing/2014/main" id="{D5D011FC-622B-D5A7-047F-6476E3444725}"/>
              </a:ext>
            </a:extLst>
          </p:cNvPr>
          <p:cNvSpPr txBox="1"/>
          <p:nvPr/>
        </p:nvSpPr>
        <p:spPr>
          <a:xfrm>
            <a:off x="9320701" y="6657945"/>
            <a:ext cx="287129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53437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Judge Gavel And Handcuffs Free Stock Photo - Public Domain Pictures">
            <a:extLst>
              <a:ext uri="{FF2B5EF4-FFF2-40B4-BE49-F238E27FC236}">
                <a16:creationId xmlns:a16="http://schemas.microsoft.com/office/drawing/2014/main" id="{CCF26782-C45B-7B98-8F5F-9C87579FD7A5}"/>
              </a:ext>
            </a:extLst>
          </p:cNvPr>
          <p:cNvPicPr>
            <a:picLocks noChangeAspect="1"/>
          </p:cNvPicPr>
          <p:nvPr/>
        </p:nvPicPr>
        <p:blipFill rotWithShape="1">
          <a:blip r:embed="rId2">
            <a:alphaModFix amt="35000"/>
          </a:blip>
          <a:srcRect t="15730"/>
          <a:stretch/>
        </p:blipFill>
        <p:spPr>
          <a:xfrm>
            <a:off x="20" y="-1"/>
            <a:ext cx="12191980" cy="6858000"/>
          </a:xfrm>
          <a:prstGeom prst="rect">
            <a:avLst/>
          </a:prstGeom>
        </p:spPr>
      </p:pic>
      <p:sp>
        <p:nvSpPr>
          <p:cNvPr id="3" name="Content Placeholder 2">
            <a:extLst>
              <a:ext uri="{FF2B5EF4-FFF2-40B4-BE49-F238E27FC236}">
                <a16:creationId xmlns:a16="http://schemas.microsoft.com/office/drawing/2014/main" id="{325559AC-564A-8490-30E2-BE0B96069D96}"/>
              </a:ext>
            </a:extLst>
          </p:cNvPr>
          <p:cNvSpPr>
            <a:spLocks noGrp="1"/>
          </p:cNvSpPr>
          <p:nvPr>
            <p:ph idx="1"/>
          </p:nvPr>
        </p:nvSpPr>
        <p:spPr>
          <a:xfrm>
            <a:off x="1620719" y="811141"/>
            <a:ext cx="8946541" cy="5935851"/>
          </a:xfrm>
        </p:spPr>
        <p:txBody>
          <a:bodyPr vert="horz" lIns="91440" tIns="45720" rIns="91440" bIns="45720" rtlCol="0" anchor="t">
            <a:normAutofit/>
          </a:bodyPr>
          <a:lstStyle/>
          <a:p>
            <a:pPr marL="0" indent="0">
              <a:buNone/>
            </a:pPr>
            <a:r>
              <a:rPr lang="en-US" sz="3200" i="1" dirty="0"/>
              <a:t>Now we know that what things soever the law saith, it saith to them who are under the law: that every mouth may be stopped, </a:t>
            </a:r>
            <a:r>
              <a:rPr lang="en-US" sz="3200" i="1" u="sng" dirty="0"/>
              <a:t>and all the world </a:t>
            </a:r>
            <a:r>
              <a:rPr lang="en-US" sz="3200" i="1" dirty="0"/>
              <a:t>may become guilty before God.</a:t>
            </a:r>
            <a:endParaRPr lang="en-US" sz="3200" dirty="0"/>
          </a:p>
          <a:p>
            <a:pPr marL="0" indent="0">
              <a:buNone/>
            </a:pPr>
            <a:r>
              <a:rPr lang="en-US" sz="3200" i="1" dirty="0"/>
              <a:t>Therefore by the deeds of the law there shall no flesh be justified in his sight: </a:t>
            </a:r>
            <a:r>
              <a:rPr lang="en-US" sz="3200" b="1" i="1" u="sng" dirty="0"/>
              <a:t>for by the law is the knowledge of sin.”</a:t>
            </a:r>
          </a:p>
          <a:p>
            <a:pPr marL="0" indent="0">
              <a:buNone/>
            </a:pPr>
            <a:br>
              <a:rPr lang="en-US" dirty="0"/>
            </a:br>
            <a:endParaRPr lang="en-US" dirty="0"/>
          </a:p>
        </p:txBody>
      </p:sp>
    </p:spTree>
    <p:extLst>
      <p:ext uri="{BB962C8B-B14F-4D97-AF65-F5344CB8AC3E}">
        <p14:creationId xmlns:p14="http://schemas.microsoft.com/office/powerpoint/2010/main" val="3717726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D8B05-FAC7-16D4-7247-F0D4234EC388}"/>
              </a:ext>
            </a:extLst>
          </p:cNvPr>
          <p:cNvSpPr>
            <a:spLocks noGrp="1"/>
          </p:cNvSpPr>
          <p:nvPr>
            <p:ph type="title"/>
          </p:nvPr>
        </p:nvSpPr>
        <p:spPr>
          <a:xfrm>
            <a:off x="4984901" y="1184392"/>
            <a:ext cx="5222325" cy="3809359"/>
          </a:xfrm>
        </p:spPr>
        <p:txBody>
          <a:bodyPr vert="horz" lIns="91440" tIns="45720" rIns="91440" bIns="45720" rtlCol="0" anchor="b">
            <a:normAutofit/>
          </a:bodyPr>
          <a:lstStyle/>
          <a:p>
            <a:pPr>
              <a:lnSpc>
                <a:spcPct val="90000"/>
              </a:lnSpc>
            </a:pPr>
            <a:r>
              <a:rPr lang="en-US" sz="3400" u="sng">
                <a:solidFill>
                  <a:srgbClr val="EBEBEB"/>
                </a:solidFill>
              </a:rPr>
              <a:t>The Law was not given so that we might, by keeping it faithfully, find favor with God and thus avert or appease His wrath</a:t>
            </a:r>
            <a:endParaRPr lang="en-US" sz="3400">
              <a:solidFill>
                <a:srgbClr val="EBEBEB"/>
              </a:solidFill>
            </a:endParaRPr>
          </a:p>
          <a:p>
            <a:pPr>
              <a:lnSpc>
                <a:spcPct val="90000"/>
              </a:lnSpc>
            </a:pPr>
            <a:endParaRPr lang="en-US" sz="3400">
              <a:solidFill>
                <a:srgbClr val="EBEBEB"/>
              </a:solidFill>
            </a:endParaRPr>
          </a:p>
        </p:txBody>
      </p:sp>
      <p:sp>
        <p:nvSpPr>
          <p:cNvPr id="24"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A picture containing lit, dark, outdoor object&#10;&#10;Description automatically generated">
            <a:extLst>
              <a:ext uri="{FF2B5EF4-FFF2-40B4-BE49-F238E27FC236}">
                <a16:creationId xmlns:a16="http://schemas.microsoft.com/office/drawing/2014/main" id="{AC032A19-6283-7D03-39F3-78FC0F259018}"/>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r="4593"/>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26" name="Rectangle 25">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099ED791-7346-DB80-8DDC-85072D07403D}"/>
              </a:ext>
            </a:extLst>
          </p:cNvPr>
          <p:cNvSpPr txBox="1"/>
          <p:nvPr/>
        </p:nvSpPr>
        <p:spPr>
          <a:xfrm>
            <a:off x="9298259" y="6657945"/>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62696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A4C593-654F-543D-6F73-840CFBE864B3}"/>
              </a:ext>
            </a:extLst>
          </p:cNvPr>
          <p:cNvSpPr>
            <a:spLocks noGrp="1"/>
          </p:cNvSpPr>
          <p:nvPr>
            <p:ph type="title"/>
          </p:nvPr>
        </p:nvSpPr>
        <p:spPr>
          <a:xfrm>
            <a:off x="648930" y="629266"/>
            <a:ext cx="6188190" cy="1622321"/>
          </a:xfrm>
        </p:spPr>
        <p:txBody>
          <a:bodyPr>
            <a:normAutofit/>
          </a:bodyPr>
          <a:lstStyle/>
          <a:p>
            <a:r>
              <a:rPr lang="en-US">
                <a:solidFill>
                  <a:srgbClr val="EBEBEB"/>
                </a:solidFill>
              </a:rPr>
              <a:t>Question?</a:t>
            </a:r>
          </a:p>
        </p:txBody>
      </p:sp>
      <p:sp>
        <p:nvSpPr>
          <p:cNvPr id="3" name="Content Placeholder 2">
            <a:extLst>
              <a:ext uri="{FF2B5EF4-FFF2-40B4-BE49-F238E27FC236}">
                <a16:creationId xmlns:a16="http://schemas.microsoft.com/office/drawing/2014/main" id="{B730DA7F-140D-67F3-615A-907123918053}"/>
              </a:ext>
            </a:extLst>
          </p:cNvPr>
          <p:cNvSpPr>
            <a:spLocks noGrp="1"/>
          </p:cNvSpPr>
          <p:nvPr>
            <p:ph idx="1"/>
          </p:nvPr>
        </p:nvSpPr>
        <p:spPr>
          <a:xfrm>
            <a:off x="648930" y="2438400"/>
            <a:ext cx="6188189" cy="3785419"/>
          </a:xfrm>
        </p:spPr>
        <p:txBody>
          <a:bodyPr vert="horz" lIns="91440" tIns="45720" rIns="91440" bIns="45720" rtlCol="0" anchor="t">
            <a:normAutofit/>
          </a:bodyPr>
          <a:lstStyle/>
          <a:p>
            <a:pPr>
              <a:buNone/>
            </a:pPr>
            <a:r>
              <a:rPr lang="en-US" sz="3200" b="1" dirty="0">
                <a:solidFill>
                  <a:srgbClr val="FFFFFF"/>
                </a:solidFill>
                <a:ea typeface="+mj-lt"/>
                <a:cs typeface="+mj-lt"/>
              </a:rPr>
              <a:t>   Then how does Man Find Peace With God and Escape His Just Wrath?</a:t>
            </a:r>
            <a:endParaRPr lang="en-US" sz="3200">
              <a:solidFill>
                <a:srgbClr val="FFFFFF"/>
              </a:solidFill>
              <a:ea typeface="+mj-lt"/>
              <a:cs typeface="+mj-lt"/>
            </a:endParaRPr>
          </a:p>
          <a:p>
            <a:pPr marL="0" indent="0">
              <a:buNone/>
            </a:pPr>
            <a:endParaRPr lang="en-US">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Questions 1080P, 2K, 4K, 5K HD wallpapers free download | Wallpaper Flare">
            <a:extLst>
              <a:ext uri="{FF2B5EF4-FFF2-40B4-BE49-F238E27FC236}">
                <a16:creationId xmlns:a16="http://schemas.microsoft.com/office/drawing/2014/main" id="{3AEFF5A4-C16A-71F8-F6AC-89BDA809E962}"/>
              </a:ext>
            </a:extLst>
          </p:cNvPr>
          <p:cNvPicPr>
            <a:picLocks noChangeAspect="1"/>
          </p:cNvPicPr>
          <p:nvPr/>
        </p:nvPicPr>
        <p:blipFill rotWithShape="1">
          <a:blip r:embed="rId3"/>
          <a:srcRect l="27674" r="18047"/>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32650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water, outdoor, sky, sun&#10;&#10;Description automatically generated">
            <a:extLst>
              <a:ext uri="{FF2B5EF4-FFF2-40B4-BE49-F238E27FC236}">
                <a16:creationId xmlns:a16="http://schemas.microsoft.com/office/drawing/2014/main" id="{C0D39A75-412F-B679-8975-BC1AD928D752}"/>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5805" b="32719"/>
          <a:stretch/>
        </p:blipFill>
        <p:spPr>
          <a:xfrm>
            <a:off x="20" y="-1"/>
            <a:ext cx="12191980" cy="6858000"/>
          </a:xfrm>
          <a:prstGeom prst="rect">
            <a:avLst/>
          </a:prstGeom>
        </p:spPr>
      </p:pic>
      <p:sp>
        <p:nvSpPr>
          <p:cNvPr id="2" name="Title 1">
            <a:extLst>
              <a:ext uri="{FF2B5EF4-FFF2-40B4-BE49-F238E27FC236}">
                <a16:creationId xmlns:a16="http://schemas.microsoft.com/office/drawing/2014/main" id="{A1A5A7D0-A71A-F44B-1075-1D5F87798AA6}"/>
              </a:ext>
            </a:extLst>
          </p:cNvPr>
          <p:cNvSpPr>
            <a:spLocks noGrp="1"/>
          </p:cNvSpPr>
          <p:nvPr>
            <p:ph type="title"/>
          </p:nvPr>
        </p:nvSpPr>
        <p:spPr>
          <a:xfrm>
            <a:off x="646111" y="452718"/>
            <a:ext cx="9404723" cy="1400530"/>
          </a:xfrm>
        </p:spPr>
        <p:txBody>
          <a:bodyPr>
            <a:normAutofit/>
          </a:bodyPr>
          <a:lstStyle/>
          <a:p>
            <a:r>
              <a:rPr lang="en-US" dirty="0"/>
              <a:t>Faithfulness!</a:t>
            </a:r>
          </a:p>
        </p:txBody>
      </p:sp>
      <p:sp>
        <p:nvSpPr>
          <p:cNvPr id="3" name="Content Placeholder 2">
            <a:extLst>
              <a:ext uri="{FF2B5EF4-FFF2-40B4-BE49-F238E27FC236}">
                <a16:creationId xmlns:a16="http://schemas.microsoft.com/office/drawing/2014/main" id="{883A4C2F-3E72-664D-B3A8-99370C6AEE29}"/>
              </a:ext>
            </a:extLst>
          </p:cNvPr>
          <p:cNvSpPr>
            <a:spLocks noGrp="1"/>
          </p:cNvSpPr>
          <p:nvPr>
            <p:ph idx="1"/>
          </p:nvPr>
        </p:nvSpPr>
        <p:spPr>
          <a:xfrm>
            <a:off x="1009238" y="1460251"/>
            <a:ext cx="8946541" cy="4195481"/>
          </a:xfrm>
        </p:spPr>
        <p:txBody>
          <a:bodyPr vert="horz" lIns="91440" tIns="45720" rIns="91440" bIns="45720" rtlCol="0" anchor="t">
            <a:normAutofit/>
          </a:bodyPr>
          <a:lstStyle/>
          <a:p>
            <a:pPr>
              <a:buNone/>
            </a:pPr>
            <a:r>
              <a:rPr lang="en-US" sz="3200" b="1" dirty="0">
                <a:ea typeface="+mj-lt"/>
                <a:cs typeface="+mj-lt"/>
              </a:rPr>
              <a:t>Romans 3:</a:t>
            </a:r>
            <a:endParaRPr lang="en-US" sz="3200" dirty="0">
              <a:ea typeface="+mj-lt"/>
              <a:cs typeface="+mj-lt"/>
            </a:endParaRPr>
          </a:p>
          <a:p>
            <a:pPr>
              <a:buNone/>
            </a:pPr>
            <a:r>
              <a:rPr lang="en-US" sz="3200" b="1" dirty="0">
                <a:ea typeface="+mj-lt"/>
                <a:cs typeface="+mj-lt"/>
              </a:rPr>
              <a:t> “</a:t>
            </a:r>
            <a:r>
              <a:rPr lang="en-US" sz="3200" i="1" dirty="0">
                <a:ea typeface="+mj-lt"/>
                <a:cs typeface="+mj-lt"/>
              </a:rPr>
              <a:t>But now the righteousness of God without the law is manifested, being witnessed by the law and the prophets; Even the righteousness of God which is by </a:t>
            </a:r>
            <a:r>
              <a:rPr lang="en-US" sz="3200" b="1" i="1" u="sng" dirty="0">
                <a:ea typeface="+mj-lt"/>
                <a:cs typeface="+mj-lt"/>
              </a:rPr>
              <a:t>faith</a:t>
            </a:r>
            <a:r>
              <a:rPr lang="en-US" sz="3200" i="1" dirty="0">
                <a:ea typeface="+mj-lt"/>
                <a:cs typeface="+mj-lt"/>
              </a:rPr>
              <a:t> </a:t>
            </a:r>
            <a:r>
              <a:rPr lang="en-US" sz="3200" dirty="0">
                <a:ea typeface="+mj-lt"/>
                <a:cs typeface="+mj-lt"/>
              </a:rPr>
              <a:t>[Faithfulness] </a:t>
            </a:r>
            <a:r>
              <a:rPr lang="en-US" sz="3200" i="1" dirty="0">
                <a:ea typeface="+mj-lt"/>
                <a:cs typeface="+mj-lt"/>
              </a:rPr>
              <a:t>of Jesus Christ </a:t>
            </a:r>
            <a:r>
              <a:rPr lang="en-US" sz="3200" b="1" i="1" u="sng" dirty="0">
                <a:ea typeface="+mj-lt"/>
                <a:cs typeface="+mj-lt"/>
              </a:rPr>
              <a:t>unto all</a:t>
            </a:r>
            <a:r>
              <a:rPr lang="en-US" sz="3200" i="1" dirty="0">
                <a:ea typeface="+mj-lt"/>
                <a:cs typeface="+mj-lt"/>
              </a:rPr>
              <a:t> and </a:t>
            </a:r>
            <a:r>
              <a:rPr lang="en-US" sz="3200" b="1" i="1" u="sng" dirty="0">
                <a:ea typeface="+mj-lt"/>
                <a:cs typeface="+mj-lt"/>
              </a:rPr>
              <a:t>upon all them that believe</a:t>
            </a:r>
            <a:r>
              <a:rPr lang="en-US" sz="3200" i="1" dirty="0">
                <a:ea typeface="+mj-lt"/>
                <a:cs typeface="+mj-lt"/>
              </a:rPr>
              <a:t>: for there is no difference:</a:t>
            </a:r>
            <a:endParaRPr lang="en-US" sz="3200"/>
          </a:p>
          <a:p>
            <a:pPr marL="0" indent="0">
              <a:buNone/>
            </a:pPr>
            <a:endParaRPr lang="en-US" dirty="0"/>
          </a:p>
        </p:txBody>
      </p:sp>
      <p:sp>
        <p:nvSpPr>
          <p:cNvPr id="5" name="TextBox 4">
            <a:extLst>
              <a:ext uri="{FF2B5EF4-FFF2-40B4-BE49-F238E27FC236}">
                <a16:creationId xmlns:a16="http://schemas.microsoft.com/office/drawing/2014/main" id="{C6D18517-48F9-E5C0-5B38-D8B41E80DDA2}"/>
              </a:ext>
            </a:extLst>
          </p:cNvPr>
          <p:cNvSpPr txBox="1"/>
          <p:nvPr/>
        </p:nvSpPr>
        <p:spPr>
          <a:xfrm>
            <a:off x="9298259" y="6657944"/>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99585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9D76E-66C2-D93C-432D-8B5DE7E71D1F}"/>
              </a:ext>
            </a:extLst>
          </p:cNvPr>
          <p:cNvSpPr>
            <a:spLocks noGrp="1"/>
          </p:cNvSpPr>
          <p:nvPr>
            <p:ph type="title"/>
          </p:nvPr>
        </p:nvSpPr>
        <p:spPr/>
        <p:txBody>
          <a:bodyPr/>
          <a:lstStyle/>
          <a:p>
            <a:r>
              <a:rPr lang="en-US" dirty="0"/>
              <a:t>A Three Part Gospel</a:t>
            </a:r>
          </a:p>
        </p:txBody>
      </p:sp>
      <p:sp>
        <p:nvSpPr>
          <p:cNvPr id="3" name="Content Placeholder 2">
            <a:extLst>
              <a:ext uri="{FF2B5EF4-FFF2-40B4-BE49-F238E27FC236}">
                <a16:creationId xmlns:a16="http://schemas.microsoft.com/office/drawing/2014/main" id="{E4EAA2A0-C534-9028-6C3B-40FE392D3956}"/>
              </a:ext>
            </a:extLst>
          </p:cNvPr>
          <p:cNvSpPr>
            <a:spLocks noGrp="1"/>
          </p:cNvSpPr>
          <p:nvPr>
            <p:ph idx="1"/>
          </p:nvPr>
        </p:nvSpPr>
        <p:spPr/>
        <p:txBody>
          <a:bodyPr vert="horz" lIns="91440" tIns="45720" rIns="91440" bIns="45720" rtlCol="0" anchor="t">
            <a:normAutofit/>
          </a:bodyPr>
          <a:lstStyle/>
          <a:p>
            <a:r>
              <a:rPr lang="en-US" sz="3200" dirty="0">
                <a:ea typeface="+mj-lt"/>
                <a:cs typeface="+mj-lt"/>
              </a:rPr>
              <a:t>-The danger of a partial Gospel- without all the “Good News” it’s not good news at all, but a real problem!</a:t>
            </a:r>
            <a:endParaRPr lang="en-US" sz="3200" dirty="0"/>
          </a:p>
          <a:p>
            <a:pPr>
              <a:buClr>
                <a:srgbClr val="8AD0D6"/>
              </a:buClr>
            </a:pPr>
            <a:r>
              <a:rPr lang="en-US" sz="3200" dirty="0">
                <a:ea typeface="+mj-lt"/>
                <a:cs typeface="+mj-lt"/>
              </a:rPr>
              <a:t>The blood of Jesus is central to all three aspects of the Gospel!- In this first part it is the shed blood of Christ that brings peace! </a:t>
            </a:r>
            <a:endParaRPr lang="en-US"/>
          </a:p>
          <a:p>
            <a:pPr>
              <a:buClr>
                <a:srgbClr val="8AD0D6"/>
              </a:buClr>
            </a:pPr>
            <a:endParaRPr lang="en-US" dirty="0"/>
          </a:p>
        </p:txBody>
      </p:sp>
    </p:spTree>
    <p:extLst>
      <p:ext uri="{BB962C8B-B14F-4D97-AF65-F5344CB8AC3E}">
        <p14:creationId xmlns:p14="http://schemas.microsoft.com/office/powerpoint/2010/main" val="1293165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A picture containing sunset, dark&#10;&#10;Description automatically generated">
            <a:extLst>
              <a:ext uri="{FF2B5EF4-FFF2-40B4-BE49-F238E27FC236}">
                <a16:creationId xmlns:a16="http://schemas.microsoft.com/office/drawing/2014/main" id="{CB6778AC-2AA6-55B7-619C-CCA902E6EACD}"/>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27540" r="1" b="15327"/>
          <a:stretch/>
        </p:blipFill>
        <p:spPr>
          <a:xfrm>
            <a:off x="20" y="-1"/>
            <a:ext cx="12191980" cy="6858000"/>
          </a:xfrm>
          <a:prstGeom prst="rect">
            <a:avLst/>
          </a:prstGeom>
        </p:spPr>
      </p:pic>
      <p:sp>
        <p:nvSpPr>
          <p:cNvPr id="3" name="Content Placeholder 2">
            <a:extLst>
              <a:ext uri="{FF2B5EF4-FFF2-40B4-BE49-F238E27FC236}">
                <a16:creationId xmlns:a16="http://schemas.microsoft.com/office/drawing/2014/main" id="{325559AC-564A-8490-30E2-BE0B96069D96}"/>
              </a:ext>
            </a:extLst>
          </p:cNvPr>
          <p:cNvSpPr>
            <a:spLocks noGrp="1"/>
          </p:cNvSpPr>
          <p:nvPr>
            <p:ph idx="1"/>
          </p:nvPr>
        </p:nvSpPr>
        <p:spPr>
          <a:xfrm>
            <a:off x="1536053" y="905215"/>
            <a:ext cx="8946541" cy="5371406"/>
          </a:xfrm>
        </p:spPr>
        <p:txBody>
          <a:bodyPr vert="horz" lIns="91440" tIns="45720" rIns="91440" bIns="45720" rtlCol="0" anchor="t">
            <a:noAutofit/>
          </a:bodyPr>
          <a:lstStyle/>
          <a:p>
            <a:pPr>
              <a:buNone/>
            </a:pPr>
            <a:r>
              <a:rPr lang="en-US" sz="3200" i="1" dirty="0"/>
              <a:t>   </a:t>
            </a:r>
            <a:r>
              <a:rPr lang="en-US" sz="3200" b="0" i="1" u="none" strike="noStrike" dirty="0"/>
              <a:t>For all have sinned, and come short of the glory of God; Being justified freely by his grace through the redemption that is in Christ Jesus: Whom God hath set forth to be a </a:t>
            </a:r>
            <a:r>
              <a:rPr lang="en-US" sz="3200" b="1" i="1" u="sng" dirty="0"/>
              <a:t>propitiation</a:t>
            </a:r>
            <a:r>
              <a:rPr lang="en-US" sz="3200" b="0" i="1" u="none" strike="noStrike" dirty="0"/>
              <a:t> </a:t>
            </a:r>
            <a:r>
              <a:rPr lang="en-US" sz="3200" b="0" i="0" u="none" strike="noStrike" dirty="0"/>
              <a:t>[appeasement of wrath] </a:t>
            </a:r>
            <a:r>
              <a:rPr lang="en-US" sz="3200" b="0" i="1" u="none" strike="noStrike" dirty="0"/>
              <a:t>through </a:t>
            </a:r>
            <a:r>
              <a:rPr lang="en-US" sz="3200" b="0" i="0" u="none" strike="noStrike" dirty="0"/>
              <a:t>[the] </a:t>
            </a:r>
            <a:r>
              <a:rPr lang="en-US" sz="3200" b="0" i="1" u="none" strike="noStrike" dirty="0"/>
              <a:t>faith</a:t>
            </a:r>
            <a:r>
              <a:rPr lang="en-US" sz="3200" b="0" i="0" u="none" strike="noStrike" dirty="0"/>
              <a:t>[fulness]</a:t>
            </a:r>
            <a:r>
              <a:rPr lang="en-US" sz="3200" b="0" i="1" u="none" strike="noStrike" dirty="0"/>
              <a:t> in his blood, to declare </a:t>
            </a:r>
            <a:r>
              <a:rPr lang="en-US" sz="3200" b="1" i="1" u="sng" dirty="0"/>
              <a:t>his righteousness</a:t>
            </a:r>
            <a:r>
              <a:rPr lang="en-US" sz="3200" b="0" i="1" u="none" strike="noStrike" dirty="0"/>
              <a:t> for the remission of sins that are past, through the forbearance of God</a:t>
            </a:r>
            <a:r>
              <a:rPr lang="en-US" sz="3200" i="1" dirty="0"/>
              <a:t>;...</a:t>
            </a:r>
            <a:endParaRPr lang="en-US" sz="3200" dirty="0"/>
          </a:p>
        </p:txBody>
      </p:sp>
      <p:sp>
        <p:nvSpPr>
          <p:cNvPr id="4" name="TextBox 3">
            <a:extLst>
              <a:ext uri="{FF2B5EF4-FFF2-40B4-BE49-F238E27FC236}">
                <a16:creationId xmlns:a16="http://schemas.microsoft.com/office/drawing/2014/main" id="{DE1182F3-90F8-FB78-8F11-CC6E4F77A3A4}"/>
              </a:ext>
            </a:extLst>
          </p:cNvPr>
          <p:cNvSpPr txBox="1"/>
          <p:nvPr/>
        </p:nvSpPr>
        <p:spPr>
          <a:xfrm>
            <a:off x="9298259" y="6657944"/>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925662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Free stock photo of accomplishment, accuracy, accurate">
            <a:extLst>
              <a:ext uri="{FF2B5EF4-FFF2-40B4-BE49-F238E27FC236}">
                <a16:creationId xmlns:a16="http://schemas.microsoft.com/office/drawing/2014/main" id="{B79B496B-AEF8-A311-5BDF-4C433E4F3A46}"/>
              </a:ext>
            </a:extLst>
          </p:cNvPr>
          <p:cNvPicPr>
            <a:picLocks noChangeAspect="1"/>
          </p:cNvPicPr>
          <p:nvPr/>
        </p:nvPicPr>
        <p:blipFill rotWithShape="1">
          <a:blip r:embed="rId2">
            <a:alphaModFix amt="35000"/>
          </a:blip>
          <a:srcRect t="23766" b="1234"/>
          <a:stretch/>
        </p:blipFill>
        <p:spPr>
          <a:xfrm>
            <a:off x="20" y="-1"/>
            <a:ext cx="12191980" cy="6858000"/>
          </a:xfrm>
          <a:prstGeom prst="rect">
            <a:avLst/>
          </a:prstGeom>
        </p:spPr>
      </p:pic>
      <p:sp>
        <p:nvSpPr>
          <p:cNvPr id="3" name="Content Placeholder 2">
            <a:extLst>
              <a:ext uri="{FF2B5EF4-FFF2-40B4-BE49-F238E27FC236}">
                <a16:creationId xmlns:a16="http://schemas.microsoft.com/office/drawing/2014/main" id="{325559AC-564A-8490-30E2-BE0B96069D96}"/>
              </a:ext>
            </a:extLst>
          </p:cNvPr>
          <p:cNvSpPr>
            <a:spLocks noGrp="1"/>
          </p:cNvSpPr>
          <p:nvPr>
            <p:ph idx="1"/>
          </p:nvPr>
        </p:nvSpPr>
        <p:spPr>
          <a:xfrm>
            <a:off x="1103312" y="2052918"/>
            <a:ext cx="8946541" cy="4195481"/>
          </a:xfrm>
        </p:spPr>
        <p:txBody>
          <a:bodyPr vert="horz" lIns="91440" tIns="45720" rIns="91440" bIns="45720" rtlCol="0" anchor="t">
            <a:normAutofit/>
          </a:bodyPr>
          <a:lstStyle/>
          <a:p>
            <a:pPr>
              <a:buNone/>
            </a:pPr>
            <a:r>
              <a:rPr lang="en-US" sz="3200" b="0" i="1" u="none" strike="noStrike" dirty="0"/>
              <a:t>To declare, I say, at this time </a:t>
            </a:r>
            <a:r>
              <a:rPr lang="en-US" sz="3200" b="1" i="1" u="none" strike="noStrike" dirty="0"/>
              <a:t>his righteousness</a:t>
            </a:r>
            <a:r>
              <a:rPr lang="en-US" sz="3200" b="0" i="1" u="none" strike="noStrike" dirty="0"/>
              <a:t>: that he might be just, and the justifier of him which believeth in Jesus...</a:t>
            </a:r>
            <a:endParaRPr lang="en-US" sz="3200" dirty="0"/>
          </a:p>
        </p:txBody>
      </p:sp>
    </p:spTree>
    <p:extLst>
      <p:ext uri="{BB962C8B-B14F-4D97-AF65-F5344CB8AC3E}">
        <p14:creationId xmlns:p14="http://schemas.microsoft.com/office/powerpoint/2010/main" val="3453479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Picture 6" descr="Cracked Rock Texture Backdrop Free Stock Photo - Public Domain Pictures">
            <a:extLst>
              <a:ext uri="{FF2B5EF4-FFF2-40B4-BE49-F238E27FC236}">
                <a16:creationId xmlns:a16="http://schemas.microsoft.com/office/drawing/2014/main" id="{FE6D85E1-EEE1-9409-4968-3AE89388E4D9}"/>
              </a:ext>
            </a:extLst>
          </p:cNvPr>
          <p:cNvPicPr>
            <a:picLocks noChangeAspect="1"/>
          </p:cNvPicPr>
          <p:nvPr/>
        </p:nvPicPr>
        <p:blipFill rotWithShape="1">
          <a:blip r:embed="rId3"/>
          <a:srcRect t="9730" b="6001"/>
          <a:stretch/>
        </p:blipFill>
        <p:spPr>
          <a:xfrm>
            <a:off x="103502" y="37640"/>
            <a:ext cx="12191980" cy="6857990"/>
          </a:xfrm>
          <a:prstGeom prst="rect">
            <a:avLst/>
          </a:prstGeom>
        </p:spPr>
      </p:pic>
      <p:sp>
        <p:nvSpPr>
          <p:cNvPr id="11" name="Rectangle 10">
            <a:extLst>
              <a:ext uri="{FF2B5EF4-FFF2-40B4-BE49-F238E27FC236}">
                <a16:creationId xmlns:a16="http://schemas.microsoft.com/office/drawing/2014/main" id="{8D489E29-742E-4D34-AB08-CE3217805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053153" y="1320127"/>
            <a:ext cx="4812846" cy="419548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5559AC-564A-8490-30E2-BE0B96069D96}"/>
              </a:ext>
            </a:extLst>
          </p:cNvPr>
          <p:cNvSpPr>
            <a:spLocks noGrp="1"/>
          </p:cNvSpPr>
          <p:nvPr>
            <p:ph idx="1"/>
          </p:nvPr>
        </p:nvSpPr>
        <p:spPr>
          <a:xfrm>
            <a:off x="6327849" y="1426923"/>
            <a:ext cx="4169380" cy="4030360"/>
          </a:xfrm>
        </p:spPr>
        <p:txBody>
          <a:bodyPr vert="horz" lIns="91440" tIns="45720" rIns="91440" bIns="45720" rtlCol="0" anchor="t">
            <a:normAutofit/>
          </a:bodyPr>
          <a:lstStyle/>
          <a:p>
            <a:pPr>
              <a:buNone/>
            </a:pPr>
            <a:r>
              <a:rPr lang="en-US" sz="3200" i="1" dirty="0"/>
              <a:t>Do we then make void the law through faith</a:t>
            </a:r>
            <a:r>
              <a:rPr lang="en-US" sz="3200" i="0" dirty="0"/>
              <a:t>[Faithfulness]?</a:t>
            </a:r>
            <a:r>
              <a:rPr lang="en-US" sz="3200" i="1" dirty="0"/>
              <a:t> God forbid: yea, we establish the law</a:t>
            </a:r>
            <a:r>
              <a:rPr lang="en-US" sz="3200" dirty="0"/>
              <a:t>. “</a:t>
            </a:r>
          </a:p>
        </p:txBody>
      </p:sp>
    </p:spTree>
    <p:extLst>
      <p:ext uri="{BB962C8B-B14F-4D97-AF65-F5344CB8AC3E}">
        <p14:creationId xmlns:p14="http://schemas.microsoft.com/office/powerpoint/2010/main" val="2330194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4" descr="Beautiful Waterfall Koh Luang Waterfall Free Stock Photo - Public Domain Pictures">
            <a:extLst>
              <a:ext uri="{FF2B5EF4-FFF2-40B4-BE49-F238E27FC236}">
                <a16:creationId xmlns:a16="http://schemas.microsoft.com/office/drawing/2014/main" id="{7E2A516A-63CF-ABFC-9048-C4E7E295D11C}"/>
              </a:ext>
            </a:extLst>
          </p:cNvPr>
          <p:cNvPicPr>
            <a:picLocks noChangeAspect="1"/>
          </p:cNvPicPr>
          <p:nvPr/>
        </p:nvPicPr>
        <p:blipFill rotWithShape="1">
          <a:blip r:embed="rId3"/>
          <a:srcRect r="26692"/>
          <a:stretch/>
        </p:blipFill>
        <p:spPr>
          <a:xfrm>
            <a:off x="4634680" y="10"/>
            <a:ext cx="7560130" cy="6857990"/>
          </a:xfrm>
          <a:prstGeom prst="rect">
            <a:avLst/>
          </a:prstGeom>
        </p:spPr>
      </p:pic>
      <p:sp>
        <p:nvSpPr>
          <p:cNvPr id="9" name="Rectangle 8">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25559AC-564A-8490-30E2-BE0B96069D96}"/>
              </a:ext>
            </a:extLst>
          </p:cNvPr>
          <p:cNvSpPr>
            <a:spLocks noGrp="1"/>
          </p:cNvSpPr>
          <p:nvPr>
            <p:ph idx="1"/>
          </p:nvPr>
        </p:nvSpPr>
        <p:spPr>
          <a:xfrm>
            <a:off x="650669" y="660401"/>
            <a:ext cx="3330328" cy="5587998"/>
          </a:xfrm>
        </p:spPr>
        <p:txBody>
          <a:bodyPr vert="horz" lIns="91440" tIns="45720" rIns="91440" bIns="45720" rtlCol="0" anchor="t">
            <a:normAutofit/>
          </a:bodyPr>
          <a:lstStyle/>
          <a:p>
            <a:pPr>
              <a:buNone/>
            </a:pPr>
            <a:r>
              <a:rPr lang="en-US" sz="3200" b="1" dirty="0"/>
              <a:t>The Message of Amnesty is the first part of the gospel, and the spring from which the other two parts flow. </a:t>
            </a:r>
            <a:endParaRPr lang="en-US" dirty="0"/>
          </a:p>
        </p:txBody>
      </p:sp>
    </p:spTree>
    <p:extLst>
      <p:ext uri="{BB962C8B-B14F-4D97-AF65-F5344CB8AC3E}">
        <p14:creationId xmlns:p14="http://schemas.microsoft.com/office/powerpoint/2010/main" val="670068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grass, outdoor, sky, sunset&#10;&#10;Description automatically generated">
            <a:extLst>
              <a:ext uri="{FF2B5EF4-FFF2-40B4-BE49-F238E27FC236}">
                <a16:creationId xmlns:a16="http://schemas.microsoft.com/office/drawing/2014/main" id="{B96521A4-0A32-6A45-5F23-5ACE44F67192}"/>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b="13793"/>
          <a:stretch/>
        </p:blipFill>
        <p:spPr>
          <a:xfrm>
            <a:off x="20" y="-1"/>
            <a:ext cx="12191980" cy="6858000"/>
          </a:xfrm>
          <a:prstGeom prst="rect">
            <a:avLst/>
          </a:prstGeom>
        </p:spPr>
      </p:pic>
      <p:sp>
        <p:nvSpPr>
          <p:cNvPr id="10" name="Rectangle 9">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DC7528C-36FF-C2CD-D372-19891BC75A21}"/>
              </a:ext>
            </a:extLst>
          </p:cNvPr>
          <p:cNvSpPr>
            <a:spLocks noGrp="1"/>
          </p:cNvSpPr>
          <p:nvPr>
            <p:ph idx="1"/>
          </p:nvPr>
        </p:nvSpPr>
        <p:spPr>
          <a:xfrm>
            <a:off x="1103312" y="2052918"/>
            <a:ext cx="8946541" cy="4195481"/>
          </a:xfrm>
        </p:spPr>
        <p:txBody>
          <a:bodyPr vert="horz" lIns="91440" tIns="45720" rIns="91440" bIns="45720" rtlCol="0" anchor="t">
            <a:normAutofit/>
          </a:bodyPr>
          <a:lstStyle/>
          <a:p>
            <a:pPr>
              <a:buNone/>
            </a:pPr>
            <a:r>
              <a:rPr lang="en-US" sz="3600" b="1" dirty="0">
                <a:ea typeface="+mj-lt"/>
                <a:cs typeface="+mj-lt"/>
              </a:rPr>
              <a:t>The World and the Church must hear a message, the offer of peace with God; the Amnesty which He has provided to ALL must be presented to a dying church and world.</a:t>
            </a:r>
            <a:endParaRPr lang="en-US" sz="3600"/>
          </a:p>
          <a:p>
            <a:pPr marL="0" indent="0">
              <a:buNone/>
            </a:pPr>
            <a:endParaRPr lang="en-US" dirty="0"/>
          </a:p>
        </p:txBody>
      </p:sp>
      <p:sp>
        <p:nvSpPr>
          <p:cNvPr id="5" name="TextBox 4">
            <a:extLst>
              <a:ext uri="{FF2B5EF4-FFF2-40B4-BE49-F238E27FC236}">
                <a16:creationId xmlns:a16="http://schemas.microsoft.com/office/drawing/2014/main" id="{E00A4E05-A9B6-211C-6995-023F54243545}"/>
              </a:ext>
            </a:extLst>
          </p:cNvPr>
          <p:cNvSpPr txBox="1"/>
          <p:nvPr/>
        </p:nvSpPr>
        <p:spPr>
          <a:xfrm>
            <a:off x="9298259" y="6657944"/>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942272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C7528C-36FF-C2CD-D372-19891BC75A21}"/>
              </a:ext>
            </a:extLst>
          </p:cNvPr>
          <p:cNvSpPr>
            <a:spLocks noGrp="1"/>
          </p:cNvSpPr>
          <p:nvPr>
            <p:ph idx="1"/>
          </p:nvPr>
        </p:nvSpPr>
        <p:spPr>
          <a:xfrm>
            <a:off x="630115" y="1234252"/>
            <a:ext cx="6188189" cy="3785419"/>
          </a:xfrm>
        </p:spPr>
        <p:txBody>
          <a:bodyPr vert="horz" lIns="91440" tIns="45720" rIns="91440" bIns="45720" rtlCol="0" anchor="t">
            <a:noAutofit/>
          </a:bodyPr>
          <a:lstStyle/>
          <a:p>
            <a:pPr marL="0" indent="0">
              <a:buNone/>
            </a:pPr>
            <a:r>
              <a:rPr lang="en-US" sz="3200" b="1" dirty="0">
                <a:solidFill>
                  <a:srgbClr val="FFFFFF"/>
                </a:solidFill>
                <a:ea typeface="+mj-lt"/>
                <a:cs typeface="+mj-lt"/>
              </a:rPr>
              <a:t>From this “Good News” the other two parts of the Gospel will be embraced and result in the salvation of anyone, (Christian or non- Christian) </a:t>
            </a:r>
            <a:r>
              <a:rPr lang="en-US" sz="3200" b="1" u="sng" dirty="0">
                <a:solidFill>
                  <a:srgbClr val="FFFFFF"/>
                </a:solidFill>
                <a:ea typeface="+mj-lt"/>
                <a:cs typeface="+mj-lt"/>
              </a:rPr>
              <a:t>no matter who they are or what they have done!!</a:t>
            </a:r>
            <a:endParaRPr lang="en-US" sz="3200" dirty="0">
              <a:solidFill>
                <a:srgbClr val="FFFFFF"/>
              </a:solidFill>
            </a:endParaRPr>
          </a:p>
          <a:p>
            <a:pPr>
              <a:buClr>
                <a:srgbClr val="8AD0D6"/>
              </a:buClr>
            </a:pPr>
            <a:endParaRPr lang="en-US">
              <a:solidFill>
                <a:srgbClr val="FFFFFF"/>
              </a:solidFill>
            </a:endParaRPr>
          </a:p>
        </p:txBody>
      </p:sp>
      <p:sp>
        <p:nvSpPr>
          <p:cNvPr id="15"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 name="Picture 3" descr="Free picture: Sun, water, clouds, dawn, nature, peaceful, lake, horizon, clouds">
            <a:extLst>
              <a:ext uri="{FF2B5EF4-FFF2-40B4-BE49-F238E27FC236}">
                <a16:creationId xmlns:a16="http://schemas.microsoft.com/office/drawing/2014/main" id="{53290353-0583-9BDE-0378-CDD7C2DD075C}"/>
              </a:ext>
            </a:extLst>
          </p:cNvPr>
          <p:cNvPicPr>
            <a:picLocks noChangeAspect="1"/>
          </p:cNvPicPr>
          <p:nvPr/>
        </p:nvPicPr>
        <p:blipFill rotWithShape="1">
          <a:blip r:embed="rId3"/>
          <a:srcRect l="16344" r="35529"/>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124986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Picture 6" descr="Rainbow Free Stock Photo - Public Domain Pictures">
            <a:extLst>
              <a:ext uri="{FF2B5EF4-FFF2-40B4-BE49-F238E27FC236}">
                <a16:creationId xmlns:a16="http://schemas.microsoft.com/office/drawing/2014/main" id="{72589DC6-3DF8-F5FA-0FFF-5F8CD7A8DDD8}"/>
              </a:ext>
            </a:extLst>
          </p:cNvPr>
          <p:cNvPicPr>
            <a:picLocks noChangeAspect="1"/>
          </p:cNvPicPr>
          <p:nvPr/>
        </p:nvPicPr>
        <p:blipFill rotWithShape="1">
          <a:blip r:embed="rId3"/>
          <a:srcRect t="11924" b="3807"/>
          <a:stretch/>
        </p:blipFill>
        <p:spPr>
          <a:xfrm>
            <a:off x="65872" y="-159916"/>
            <a:ext cx="12191980" cy="6857990"/>
          </a:xfrm>
          <a:prstGeom prst="rect">
            <a:avLst/>
          </a:prstGeom>
        </p:spPr>
      </p:pic>
      <p:sp>
        <p:nvSpPr>
          <p:cNvPr id="11" name="Rectangle 10">
            <a:extLst>
              <a:ext uri="{FF2B5EF4-FFF2-40B4-BE49-F238E27FC236}">
                <a16:creationId xmlns:a16="http://schemas.microsoft.com/office/drawing/2014/main" id="{8D489E29-742E-4D34-AB08-CE3217805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053153" y="1320127"/>
            <a:ext cx="4812846" cy="419548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C7528C-36FF-C2CD-D372-19891BC75A21}"/>
              </a:ext>
            </a:extLst>
          </p:cNvPr>
          <p:cNvSpPr>
            <a:spLocks noGrp="1"/>
          </p:cNvSpPr>
          <p:nvPr>
            <p:ph idx="1"/>
          </p:nvPr>
        </p:nvSpPr>
        <p:spPr>
          <a:xfrm>
            <a:off x="6374886" y="2235960"/>
            <a:ext cx="4169380" cy="2384064"/>
          </a:xfrm>
        </p:spPr>
        <p:txBody>
          <a:bodyPr vert="horz" lIns="91440" tIns="45720" rIns="91440" bIns="45720" rtlCol="0" anchor="t">
            <a:normAutofit/>
          </a:bodyPr>
          <a:lstStyle/>
          <a:p>
            <a:pPr>
              <a:buNone/>
            </a:pPr>
            <a:r>
              <a:rPr lang="en-US" sz="3200" b="1" dirty="0">
                <a:ea typeface="+mj-lt"/>
                <a:cs typeface="+mj-lt"/>
              </a:rPr>
              <a:t>Next week part 2 of the Everlasting Gospel</a:t>
            </a:r>
            <a:endParaRPr lang="en-US" sz="3200" dirty="0"/>
          </a:p>
          <a:p>
            <a:pPr marL="0" indent="0">
              <a:buNone/>
            </a:pPr>
            <a:endParaRPr lang="en-US" sz="1800"/>
          </a:p>
        </p:txBody>
      </p:sp>
    </p:spTree>
    <p:extLst>
      <p:ext uri="{BB962C8B-B14F-4D97-AF65-F5344CB8AC3E}">
        <p14:creationId xmlns:p14="http://schemas.microsoft.com/office/powerpoint/2010/main" val="259522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6B15-3A46-A33E-4AA8-728BC14261A4}"/>
              </a:ext>
            </a:extLst>
          </p:cNvPr>
          <p:cNvSpPr>
            <a:spLocks noGrp="1"/>
          </p:cNvSpPr>
          <p:nvPr>
            <p:ph type="title"/>
          </p:nvPr>
        </p:nvSpPr>
        <p:spPr>
          <a:xfrm>
            <a:off x="646111" y="452718"/>
            <a:ext cx="9414130" cy="817271"/>
          </a:xfrm>
        </p:spPr>
        <p:txBody>
          <a:bodyPr/>
          <a:lstStyle/>
          <a:p>
            <a:pPr algn="ctr"/>
            <a:r>
              <a:rPr lang="en-US" b="1" dirty="0">
                <a:ea typeface="+mj-lt"/>
                <a:cs typeface="+mj-lt"/>
              </a:rPr>
              <a:t>Amnesty (LOST!</a:t>
            </a:r>
            <a:r>
              <a:rPr lang="en-US" b="1" u="sng" dirty="0">
                <a:ea typeface="+mj-lt"/>
                <a:cs typeface="+mj-lt"/>
              </a:rPr>
              <a:t>)</a:t>
            </a:r>
            <a:endParaRPr lang="en-US" dirty="0"/>
          </a:p>
          <a:p>
            <a:endParaRPr lang="en-US" dirty="0"/>
          </a:p>
        </p:txBody>
      </p:sp>
      <p:sp>
        <p:nvSpPr>
          <p:cNvPr id="3" name="Content Placeholder 2">
            <a:extLst>
              <a:ext uri="{FF2B5EF4-FFF2-40B4-BE49-F238E27FC236}">
                <a16:creationId xmlns:a16="http://schemas.microsoft.com/office/drawing/2014/main" id="{B43CE0D0-FA26-7A51-0497-6D18C0199A11}"/>
              </a:ext>
            </a:extLst>
          </p:cNvPr>
          <p:cNvSpPr>
            <a:spLocks noGrp="1"/>
          </p:cNvSpPr>
          <p:nvPr>
            <p:ph idx="1"/>
          </p:nvPr>
        </p:nvSpPr>
        <p:spPr>
          <a:xfrm>
            <a:off x="1103312" y="1375585"/>
            <a:ext cx="8946541" cy="4872814"/>
          </a:xfrm>
        </p:spPr>
        <p:txBody>
          <a:bodyPr vert="horz" lIns="91440" tIns="45720" rIns="91440" bIns="45720" rtlCol="0" anchor="t">
            <a:normAutofit/>
          </a:bodyPr>
          <a:lstStyle/>
          <a:p>
            <a:pPr marL="0" indent="0">
              <a:buNone/>
            </a:pPr>
            <a:r>
              <a:rPr lang="en-US" sz="3200" dirty="0">
                <a:ea typeface="+mj-lt"/>
                <a:cs typeface="+mj-lt"/>
              </a:rPr>
              <a:t>“But side by side with the principal that should pervade the history of Christianity was found another that should preside over its doctrine. </a:t>
            </a:r>
            <a:r>
              <a:rPr lang="en-US" sz="3200" b="1" u="sng" dirty="0">
                <a:ea typeface="+mj-lt"/>
                <a:cs typeface="+mj-lt"/>
              </a:rPr>
              <a:t>This was the great idea of Christianity</a:t>
            </a:r>
            <a:r>
              <a:rPr lang="en-US" sz="3200" dirty="0">
                <a:ea typeface="+mj-lt"/>
                <a:cs typeface="+mj-lt"/>
              </a:rPr>
              <a:t>- the idea of Grace, of pardon, of Amnesty, the gift of eternal life. This idea supposed in man an alienation from God, and an inability of returning...</a:t>
            </a:r>
            <a:endParaRPr lang="en-US"/>
          </a:p>
          <a:p>
            <a:pPr>
              <a:buClr>
                <a:srgbClr val="8AD0D6"/>
              </a:buClr>
            </a:pPr>
            <a:endParaRPr lang="en-US" sz="3200" b="1" u="sng" dirty="0"/>
          </a:p>
          <a:p>
            <a:pPr>
              <a:buClr>
                <a:srgbClr val="8AD0D6"/>
              </a:buClr>
            </a:pPr>
            <a:endParaRPr lang="en-US" dirty="0"/>
          </a:p>
        </p:txBody>
      </p:sp>
    </p:spTree>
    <p:extLst>
      <p:ext uri="{BB962C8B-B14F-4D97-AF65-F5344CB8AC3E}">
        <p14:creationId xmlns:p14="http://schemas.microsoft.com/office/powerpoint/2010/main" val="845544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CF4FB-C9AB-D40C-7762-62699326759B}"/>
              </a:ext>
            </a:extLst>
          </p:cNvPr>
          <p:cNvSpPr>
            <a:spLocks noGrp="1"/>
          </p:cNvSpPr>
          <p:nvPr>
            <p:ph idx="1"/>
          </p:nvPr>
        </p:nvSpPr>
        <p:spPr>
          <a:xfrm>
            <a:off x="1272645" y="547733"/>
            <a:ext cx="8777208" cy="5700666"/>
          </a:xfrm>
        </p:spPr>
        <p:txBody>
          <a:bodyPr vert="horz" lIns="91440" tIns="45720" rIns="91440" bIns="45720" rtlCol="0" anchor="t">
            <a:normAutofit/>
          </a:bodyPr>
          <a:lstStyle/>
          <a:p>
            <a:pPr marL="0" indent="0">
              <a:buNone/>
            </a:pPr>
            <a:r>
              <a:rPr lang="en-US" sz="3200" u="sng" dirty="0"/>
              <a:t>by any power of his own</a:t>
            </a:r>
            <a:r>
              <a:rPr lang="en-US" sz="3200" u="none" strike="noStrike" dirty="0"/>
              <a:t> [whether the initiation or execution of that returning] into communion with that infinitely Holy Being</a:t>
            </a:r>
            <a:r>
              <a:rPr lang="en-US" sz="3200" dirty="0"/>
              <a:t>… further, salvation considered as coming, [even partly] from man, is the creative principal of every error and abuse.”</a:t>
            </a:r>
            <a:endParaRPr lang="en-US"/>
          </a:p>
        </p:txBody>
      </p:sp>
    </p:spTree>
    <p:extLst>
      <p:ext uri="{BB962C8B-B14F-4D97-AF65-F5344CB8AC3E}">
        <p14:creationId xmlns:p14="http://schemas.microsoft.com/office/powerpoint/2010/main" val="142541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0A22A4-AED3-88B6-7BB8-F162D5E9F710}"/>
              </a:ext>
            </a:extLst>
          </p:cNvPr>
          <p:cNvSpPr>
            <a:spLocks noGrp="1"/>
          </p:cNvSpPr>
          <p:nvPr>
            <p:ph idx="1"/>
          </p:nvPr>
        </p:nvSpPr>
        <p:spPr>
          <a:xfrm>
            <a:off x="1140941" y="1206252"/>
            <a:ext cx="8908912" cy="5042147"/>
          </a:xfrm>
        </p:spPr>
        <p:txBody>
          <a:bodyPr vert="horz" lIns="91440" tIns="45720" rIns="91440" bIns="45720" rtlCol="0" anchor="t">
            <a:normAutofit/>
          </a:bodyPr>
          <a:lstStyle/>
          <a:p>
            <a:pPr marL="0" indent="0">
              <a:buNone/>
            </a:pPr>
            <a:r>
              <a:rPr lang="en-US" sz="3200" dirty="0">
                <a:ea typeface="+mj-lt"/>
                <a:cs typeface="+mj-lt"/>
              </a:rPr>
              <a:t>regards doctrine, human systems had taught that salvation is of man: the religions of the earth had devised an earthly salvation. They had told men that heaven would be given them as a reward: they had fixed a price; and what a price!...</a:t>
            </a:r>
            <a:endParaRPr lang="en-US" dirty="0"/>
          </a:p>
          <a:p>
            <a:pPr>
              <a:buClr>
                <a:srgbClr val="8AD0D6"/>
              </a:buClr>
            </a:pPr>
            <a:endParaRPr lang="en-US" dirty="0"/>
          </a:p>
        </p:txBody>
      </p:sp>
    </p:spTree>
    <p:extLst>
      <p:ext uri="{BB962C8B-B14F-4D97-AF65-F5344CB8AC3E}">
        <p14:creationId xmlns:p14="http://schemas.microsoft.com/office/powerpoint/2010/main" val="314882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unburst Free Stock Photo - Public Domain Pictures">
            <a:extLst>
              <a:ext uri="{FF2B5EF4-FFF2-40B4-BE49-F238E27FC236}">
                <a16:creationId xmlns:a16="http://schemas.microsoft.com/office/drawing/2014/main" id="{C1CE41BD-5F65-0F00-B305-297E7EF7723E}"/>
              </a:ext>
            </a:extLst>
          </p:cNvPr>
          <p:cNvPicPr>
            <a:picLocks noChangeAspect="1"/>
          </p:cNvPicPr>
          <p:nvPr/>
        </p:nvPicPr>
        <p:blipFill rotWithShape="1">
          <a:blip r:embed="rId2">
            <a:alphaModFix amt="35000"/>
          </a:blip>
          <a:srcRect t="4443" b="10970"/>
          <a:stretch/>
        </p:blipFill>
        <p:spPr>
          <a:xfrm>
            <a:off x="20" y="-1"/>
            <a:ext cx="12191980" cy="6858000"/>
          </a:xfrm>
          <a:prstGeom prst="rect">
            <a:avLst/>
          </a:prstGeom>
        </p:spPr>
      </p:pic>
      <p:sp>
        <p:nvSpPr>
          <p:cNvPr id="17" name="Rectangle 16">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6718063-2F6B-45C8-6C22-4895BAAE7866}"/>
              </a:ext>
            </a:extLst>
          </p:cNvPr>
          <p:cNvSpPr>
            <a:spLocks noGrp="1"/>
          </p:cNvSpPr>
          <p:nvPr>
            <p:ph idx="1"/>
          </p:nvPr>
        </p:nvSpPr>
        <p:spPr>
          <a:xfrm>
            <a:off x="981015" y="1394400"/>
            <a:ext cx="9181726" cy="4976295"/>
          </a:xfrm>
        </p:spPr>
        <p:txBody>
          <a:bodyPr vert="horz" lIns="91440" tIns="45720" rIns="91440" bIns="45720" rtlCol="0" anchor="t">
            <a:normAutofit/>
          </a:bodyPr>
          <a:lstStyle/>
          <a:p>
            <a:pPr marL="0" indent="0">
              <a:buNone/>
            </a:pPr>
            <a:r>
              <a:rPr lang="en-US" sz="3600" dirty="0">
                <a:ea typeface="+mj-lt"/>
                <a:cs typeface="+mj-lt"/>
              </a:rPr>
              <a:t>The religion of God taught that salvation comes from </a:t>
            </a:r>
            <a:r>
              <a:rPr lang="en-US" sz="3600" u="sng" dirty="0">
                <a:ea typeface="+mj-lt"/>
                <a:cs typeface="+mj-lt"/>
              </a:rPr>
              <a:t>Him alone</a:t>
            </a:r>
            <a:r>
              <a:rPr lang="en-US" sz="3600" dirty="0">
                <a:ea typeface="+mj-lt"/>
                <a:cs typeface="+mj-lt"/>
              </a:rPr>
              <a:t>; that it is a gift from heaven; that it </a:t>
            </a:r>
            <a:r>
              <a:rPr lang="en-US" sz="3600" b="1" u="sng" dirty="0">
                <a:ea typeface="+mj-lt"/>
                <a:cs typeface="+mj-lt"/>
              </a:rPr>
              <a:t>emanates from an amnesty-</a:t>
            </a:r>
            <a:r>
              <a:rPr lang="en-US" sz="3600" dirty="0">
                <a:ea typeface="+mj-lt"/>
                <a:cs typeface="+mj-lt"/>
              </a:rPr>
              <a:t> from the grace of the sovereign ruler: “God hath given to us eternal life” (1John 5:11)” </a:t>
            </a:r>
            <a:r>
              <a:rPr lang="en-US" sz="1100" dirty="0">
                <a:ea typeface="+mj-lt"/>
                <a:cs typeface="+mj-lt"/>
              </a:rPr>
              <a:t>J.H. </a:t>
            </a:r>
            <a:r>
              <a:rPr lang="en-US" sz="1100" dirty="0" err="1">
                <a:ea typeface="+mj-lt"/>
                <a:cs typeface="+mj-lt"/>
              </a:rPr>
              <a:t>Mmerle</a:t>
            </a:r>
            <a:r>
              <a:rPr lang="en-US" sz="1100" dirty="0">
                <a:ea typeface="+mj-lt"/>
                <a:cs typeface="+mj-lt"/>
              </a:rPr>
              <a:t> </a:t>
            </a:r>
            <a:r>
              <a:rPr lang="en-US" sz="1100" dirty="0" err="1">
                <a:ea typeface="+mj-lt"/>
                <a:cs typeface="+mj-lt"/>
              </a:rPr>
              <a:t>D’Abigne</a:t>
            </a:r>
            <a:r>
              <a:rPr lang="en-US" sz="1100" dirty="0">
                <a:ea typeface="+mj-lt"/>
                <a:cs typeface="+mj-lt"/>
              </a:rPr>
              <a:t> </a:t>
            </a:r>
            <a:endParaRPr lang="en-US"/>
          </a:p>
          <a:p>
            <a:pPr>
              <a:buClr>
                <a:srgbClr val="8AD0D6"/>
              </a:buClr>
            </a:pPr>
            <a:r>
              <a:rPr lang="en-US" sz="1100" dirty="0">
                <a:ea typeface="+mj-lt"/>
                <a:cs typeface="+mj-lt"/>
              </a:rPr>
              <a:t>“History of the Reformation of the 16</a:t>
            </a:r>
            <a:r>
              <a:rPr lang="en-US" sz="1100" baseline="30000" dirty="0">
                <a:ea typeface="+mj-lt"/>
                <a:cs typeface="+mj-lt"/>
              </a:rPr>
              <a:t>th</a:t>
            </a:r>
            <a:r>
              <a:rPr lang="en-US" sz="1100" dirty="0">
                <a:ea typeface="+mj-lt"/>
                <a:cs typeface="+mj-lt"/>
              </a:rPr>
              <a:t> Century”</a:t>
            </a:r>
            <a:endParaRPr lang="en-US" sz="1100" dirty="0"/>
          </a:p>
          <a:p>
            <a:pPr>
              <a:buClr>
                <a:srgbClr val="8AD0D6"/>
              </a:buClr>
            </a:pPr>
            <a:endParaRPr lang="en-US" sz="3600" dirty="0"/>
          </a:p>
          <a:p>
            <a:pPr>
              <a:buClr>
                <a:srgbClr val="8AD0D6"/>
              </a:buClr>
            </a:pPr>
            <a:endParaRPr lang="en-US" dirty="0"/>
          </a:p>
        </p:txBody>
      </p:sp>
    </p:spTree>
    <p:extLst>
      <p:ext uri="{BB962C8B-B14F-4D97-AF65-F5344CB8AC3E}">
        <p14:creationId xmlns:p14="http://schemas.microsoft.com/office/powerpoint/2010/main" val="417643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7DE24-E3C7-43AB-2FD5-5E7A1B74ED50}"/>
              </a:ext>
            </a:extLst>
          </p:cNvPr>
          <p:cNvSpPr>
            <a:spLocks noGrp="1"/>
          </p:cNvSpPr>
          <p:nvPr>
            <p:ph type="title"/>
          </p:nvPr>
        </p:nvSpPr>
        <p:spPr>
          <a:xfrm>
            <a:off x="648930" y="412896"/>
            <a:ext cx="6188190" cy="1622321"/>
          </a:xfrm>
        </p:spPr>
        <p:txBody>
          <a:bodyPr vert="horz" lIns="91440" tIns="45720" rIns="91440" bIns="45720" rtlCol="0" anchor="t">
            <a:normAutofit/>
          </a:bodyPr>
          <a:lstStyle/>
          <a:p>
            <a:r>
              <a:rPr lang="en-US" u="sng">
                <a:solidFill>
                  <a:srgbClr val="EBEBEB"/>
                </a:solidFill>
              </a:rPr>
              <a:t>Drifting Away</a:t>
            </a:r>
            <a:endParaRPr lang="en-US">
              <a:solidFill>
                <a:srgbClr val="EBEBEB"/>
              </a:solidFill>
            </a:endParaRPr>
          </a:p>
          <a:p>
            <a:endParaRPr lang="en-US">
              <a:solidFill>
                <a:srgbClr val="EBEBEB"/>
              </a:solidFill>
            </a:endParaRPr>
          </a:p>
        </p:txBody>
      </p:sp>
      <p:sp>
        <p:nvSpPr>
          <p:cNvPr id="7" name="TextBox 6">
            <a:extLst>
              <a:ext uri="{FF2B5EF4-FFF2-40B4-BE49-F238E27FC236}">
                <a16:creationId xmlns:a16="http://schemas.microsoft.com/office/drawing/2014/main" id="{113E5A5B-2AF9-7F01-5146-1A382FF2B456}"/>
              </a:ext>
            </a:extLst>
          </p:cNvPr>
          <p:cNvSpPr txBox="1"/>
          <p:nvPr/>
        </p:nvSpPr>
        <p:spPr>
          <a:xfrm>
            <a:off x="677152" y="1290697"/>
            <a:ext cx="6159967" cy="49331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a:spcBef>
                <a:spcPts val="1000"/>
              </a:spcBef>
              <a:buClr>
                <a:schemeClr val="bg2">
                  <a:lumMod val="40000"/>
                  <a:lumOff val="60000"/>
                </a:schemeClr>
              </a:buClr>
              <a:buSzPct val="80000"/>
              <a:buFont typeface="Wingdings 3" charset="2"/>
              <a:buChar char=""/>
            </a:pPr>
            <a:r>
              <a:rPr lang="en-US" sz="2800" dirty="0">
                <a:solidFill>
                  <a:srgbClr val="FFFFFF"/>
                </a:solidFill>
                <a:latin typeface="+mj-lt"/>
                <a:ea typeface="+mj-ea"/>
                <a:cs typeface="+mj-cs"/>
              </a:rPr>
              <a:t>For God in all his fullness was pleased to live in Christ, and through him God </a:t>
            </a:r>
            <a:r>
              <a:rPr lang="en-US" sz="2800" u="sng" dirty="0">
                <a:solidFill>
                  <a:srgbClr val="FFFFFF"/>
                </a:solidFill>
                <a:latin typeface="+mj-lt"/>
                <a:ea typeface="+mj-ea"/>
                <a:cs typeface="+mj-cs"/>
              </a:rPr>
              <a:t>reconciled</a:t>
            </a:r>
            <a:r>
              <a:rPr lang="en-US" sz="2800" dirty="0">
                <a:solidFill>
                  <a:srgbClr val="FFFFFF"/>
                </a:solidFill>
                <a:latin typeface="+mj-lt"/>
                <a:ea typeface="+mj-ea"/>
                <a:cs typeface="+mj-cs"/>
              </a:rPr>
              <a:t> </a:t>
            </a:r>
            <a:r>
              <a:rPr lang="en-US" sz="2800" u="sng" dirty="0">
                <a:solidFill>
                  <a:srgbClr val="FFFFFF"/>
                </a:solidFill>
                <a:latin typeface="+mj-lt"/>
                <a:ea typeface="+mj-ea"/>
                <a:cs typeface="+mj-cs"/>
              </a:rPr>
              <a:t>everything</a:t>
            </a:r>
            <a:r>
              <a:rPr lang="en-US" sz="2800" dirty="0">
                <a:solidFill>
                  <a:srgbClr val="FFFFFF"/>
                </a:solidFill>
                <a:latin typeface="+mj-lt"/>
                <a:ea typeface="+mj-ea"/>
                <a:cs typeface="+mj-cs"/>
              </a:rPr>
              <a:t> to himself. </a:t>
            </a:r>
            <a:r>
              <a:rPr lang="en-US" sz="2800" u="sng" dirty="0">
                <a:solidFill>
                  <a:srgbClr val="FFFFFF"/>
                </a:solidFill>
                <a:latin typeface="+mj-lt"/>
                <a:ea typeface="+mj-ea"/>
                <a:cs typeface="+mj-cs"/>
              </a:rPr>
              <a:t>He made peace with everything </a:t>
            </a:r>
            <a:r>
              <a:rPr lang="en-US" sz="2800" dirty="0">
                <a:solidFill>
                  <a:srgbClr val="FFFFFF"/>
                </a:solidFill>
                <a:latin typeface="+mj-lt"/>
                <a:ea typeface="+mj-ea"/>
                <a:cs typeface="+mj-cs"/>
              </a:rPr>
              <a:t>in heaven and on earth by means of </a:t>
            </a:r>
            <a:r>
              <a:rPr lang="en-US" sz="2800" u="sng" dirty="0">
                <a:solidFill>
                  <a:srgbClr val="FFFFFF"/>
                </a:solidFill>
                <a:latin typeface="+mj-lt"/>
                <a:ea typeface="+mj-ea"/>
                <a:cs typeface="+mj-cs"/>
              </a:rPr>
              <a:t>Christ’s blood on the cross</a:t>
            </a:r>
            <a:r>
              <a:rPr lang="en-US" sz="2800" dirty="0">
                <a:solidFill>
                  <a:srgbClr val="FFFFFF"/>
                </a:solidFill>
                <a:latin typeface="+mj-lt"/>
                <a:ea typeface="+mj-ea"/>
                <a:cs typeface="+mj-cs"/>
              </a:rPr>
              <a:t>. This includes you who were once far away from God. </a:t>
            </a:r>
            <a:r>
              <a:rPr lang="en-US" sz="2800" u="sng" dirty="0">
                <a:solidFill>
                  <a:srgbClr val="FFFFFF"/>
                </a:solidFill>
                <a:latin typeface="+mj-lt"/>
                <a:ea typeface="+mj-ea"/>
                <a:cs typeface="+mj-cs"/>
              </a:rPr>
              <a:t>You were his enemies,</a:t>
            </a:r>
            <a:r>
              <a:rPr lang="en-US" sz="2800" dirty="0">
                <a:solidFill>
                  <a:srgbClr val="FFFFFF"/>
                </a:solidFill>
                <a:latin typeface="+mj-lt"/>
                <a:ea typeface="+mj-ea"/>
                <a:cs typeface="+mj-cs"/>
              </a:rPr>
              <a:t> separated from him by your evil thoughts and actions.</a:t>
            </a:r>
          </a:p>
        </p:txBody>
      </p:sp>
      <p:sp>
        <p:nvSpPr>
          <p:cNvPr id="3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a:extLst>
              <a:ext uri="{FF2B5EF4-FFF2-40B4-BE49-F238E27FC236}">
                <a16:creationId xmlns:a16="http://schemas.microsoft.com/office/drawing/2014/main" id="{208D122E-A2DA-1C3A-845F-C2137B1B3456}"/>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27628"/>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5" name="TextBox 4">
            <a:extLst>
              <a:ext uri="{FF2B5EF4-FFF2-40B4-BE49-F238E27FC236}">
                <a16:creationId xmlns:a16="http://schemas.microsoft.com/office/drawing/2014/main" id="{2C271F81-308C-8FE5-DBB2-A67D69489C33}"/>
              </a:ext>
            </a:extLst>
          </p:cNvPr>
          <p:cNvSpPr txBox="1"/>
          <p:nvPr/>
        </p:nvSpPr>
        <p:spPr>
          <a:xfrm>
            <a:off x="9298259" y="6657945"/>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98620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609C6-2C52-E528-BA8C-15E4D0E59D57}"/>
              </a:ext>
            </a:extLst>
          </p:cNvPr>
          <p:cNvSpPr>
            <a:spLocks noGrp="1"/>
          </p:cNvSpPr>
          <p:nvPr>
            <p:ph idx="1"/>
          </p:nvPr>
        </p:nvSpPr>
        <p:spPr>
          <a:xfrm>
            <a:off x="1206794" y="604178"/>
            <a:ext cx="8955949" cy="5691257"/>
          </a:xfrm>
        </p:spPr>
        <p:txBody>
          <a:bodyPr vert="horz" lIns="91440" tIns="45720" rIns="91440" bIns="45720" rtlCol="0" anchor="t">
            <a:normAutofit lnSpcReduction="10000"/>
          </a:bodyPr>
          <a:lstStyle/>
          <a:p>
            <a:pPr marL="0" indent="0">
              <a:buNone/>
            </a:pPr>
            <a:r>
              <a:rPr lang="en-US" sz="3200" i="1" dirty="0">
                <a:ea typeface="+mj-lt"/>
                <a:cs typeface="+mj-lt"/>
              </a:rPr>
              <a:t>Yet now he has reconciled you to himself </a:t>
            </a:r>
            <a:r>
              <a:rPr lang="en-US" sz="3200" i="1" u="sng" dirty="0">
                <a:ea typeface="+mj-lt"/>
                <a:cs typeface="+mj-lt"/>
              </a:rPr>
              <a:t>through the death of Christ</a:t>
            </a:r>
            <a:r>
              <a:rPr lang="en-US" sz="3200" i="1" dirty="0">
                <a:ea typeface="+mj-lt"/>
                <a:cs typeface="+mj-lt"/>
              </a:rPr>
              <a:t> in his physical body. As a result, he has brought you into his own presence, and you are holy and blameless as you stand before him without a single fault.</a:t>
            </a:r>
            <a:endParaRPr lang="en-US" sz="3200" dirty="0"/>
          </a:p>
          <a:p>
            <a:pPr marL="0" indent="0">
              <a:buClr>
                <a:srgbClr val="8AD0D6"/>
              </a:buClr>
              <a:buNone/>
            </a:pPr>
            <a:r>
              <a:rPr lang="en-US" sz="3200" i="1" dirty="0">
                <a:ea typeface="+mj-lt"/>
                <a:cs typeface="+mj-lt"/>
              </a:rPr>
              <a:t>But you must continue to believe this truth and stand firmly in it. </a:t>
            </a:r>
            <a:r>
              <a:rPr lang="en-US" sz="3200" b="1" i="1" u="sng" dirty="0">
                <a:ea typeface="+mj-lt"/>
                <a:cs typeface="+mj-lt"/>
              </a:rPr>
              <a:t>Don’t drift away fro</a:t>
            </a:r>
            <a:r>
              <a:rPr lang="en-US" sz="3200" b="1" i="1" dirty="0">
                <a:ea typeface="+mj-lt"/>
                <a:cs typeface="+mj-lt"/>
              </a:rPr>
              <a:t>m </a:t>
            </a:r>
            <a:r>
              <a:rPr lang="en-US" sz="3200" b="1" i="1" u="sng" dirty="0">
                <a:ea typeface="+mj-lt"/>
                <a:cs typeface="+mj-lt"/>
              </a:rPr>
              <a:t>the assurance you received</a:t>
            </a:r>
            <a:r>
              <a:rPr lang="en-US" sz="3200" i="1" dirty="0">
                <a:ea typeface="+mj-lt"/>
                <a:cs typeface="+mj-lt"/>
              </a:rPr>
              <a:t> when you heard the Good News. </a:t>
            </a:r>
            <a:endParaRPr lang="en-US" sz="3200"/>
          </a:p>
          <a:p>
            <a:pPr marL="0" indent="0">
              <a:buClr>
                <a:srgbClr val="8AD0D6"/>
              </a:buClr>
              <a:buNone/>
            </a:pPr>
            <a:r>
              <a:rPr lang="en-US" sz="3200" dirty="0">
                <a:ea typeface="+mj-lt"/>
                <a:cs typeface="+mj-lt"/>
              </a:rPr>
              <a:t>Col 1:19-23 NLT</a:t>
            </a:r>
            <a:endParaRPr lang="en-US" sz="3200" dirty="0"/>
          </a:p>
          <a:p>
            <a:pPr>
              <a:buClr>
                <a:srgbClr val="8AD0D6"/>
              </a:buClr>
            </a:pPr>
            <a:endParaRPr lang="en-US" dirty="0"/>
          </a:p>
        </p:txBody>
      </p:sp>
    </p:spTree>
    <p:extLst>
      <p:ext uri="{BB962C8B-B14F-4D97-AF65-F5344CB8AC3E}">
        <p14:creationId xmlns:p14="http://schemas.microsoft.com/office/powerpoint/2010/main" val="16252519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1962</Words>
  <Application>Microsoft Office PowerPoint</Application>
  <PresentationFormat>Widescreen</PresentationFormat>
  <Paragraphs>77</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Century Gothic</vt:lpstr>
      <vt:lpstr>Wingdings 3</vt:lpstr>
      <vt:lpstr>Ion</vt:lpstr>
      <vt:lpstr>           Amnesty</vt:lpstr>
      <vt:lpstr>PowerPoint Presentation</vt:lpstr>
      <vt:lpstr>A Three Part Gospel</vt:lpstr>
      <vt:lpstr>Amnesty (LOST!) </vt:lpstr>
      <vt:lpstr>PowerPoint Presentation</vt:lpstr>
      <vt:lpstr>PowerPoint Presentation</vt:lpstr>
      <vt:lpstr>PowerPoint Presentation</vt:lpstr>
      <vt:lpstr>Drifting Away </vt:lpstr>
      <vt:lpstr>PowerPoint Presentation</vt:lpstr>
      <vt:lpstr>The Assurance of Peace! </vt:lpstr>
      <vt:lpstr>PowerPoint Presentation</vt:lpstr>
      <vt:lpstr>PowerPoint Presentation</vt:lpstr>
      <vt:lpstr>PowerPoint Presentation</vt:lpstr>
      <vt:lpstr>PowerPoint Presentation</vt:lpstr>
      <vt:lpstr>PowerPoint Presentation</vt:lpstr>
      <vt:lpstr>PowerPoint Presentation</vt:lpstr>
      <vt:lpstr>Nasty Folks?.. Well Yes, But… </vt:lpstr>
      <vt:lpstr>PowerPoint Presentation</vt:lpstr>
      <vt:lpstr>Romans 2:17-24 </vt:lpstr>
      <vt:lpstr>PowerPoint Presentation</vt:lpstr>
      <vt:lpstr>PowerPoint Presentation</vt:lpstr>
      <vt:lpstr>Question;</vt:lpstr>
      <vt:lpstr>Romans 3:9-19 </vt:lpstr>
      <vt:lpstr>PowerPoint Presentation</vt:lpstr>
      <vt:lpstr>PowerPoint Presentation</vt:lpstr>
      <vt:lpstr>PowerPoint Presentation</vt:lpstr>
      <vt:lpstr>The Law was not given so that we might, by keeping it faithfully, find favor with God and thus avert or appease His wrath </vt:lpstr>
      <vt:lpstr>Question?</vt:lpstr>
      <vt:lpstr>Faithfulness!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Amnesty</dc:title>
  <dc:creator/>
  <cp:lastModifiedBy>Keith Carlin</cp:lastModifiedBy>
  <cp:revision>196</cp:revision>
  <dcterms:created xsi:type="dcterms:W3CDTF">2023-03-11T16:34:52Z</dcterms:created>
  <dcterms:modified xsi:type="dcterms:W3CDTF">2023-03-12T06:48:51Z</dcterms:modified>
</cp:coreProperties>
</file>